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8288000" cy="10287000"/>
  <p:notesSz cx="6858000" cy="9144000"/>
  <p:embeddedFontLst>
    <p:embeddedFont>
      <p:font typeface="Finger Paint" charset="1" panose="020B0506040000020004"/>
      <p:regular r:id="rId34"/>
    </p:embeddedFont>
    <p:embeddedFont>
      <p:font typeface="Playpen Sans" charset="1" panose="00000000000000000000"/>
      <p:regular r:id="rId35"/>
    </p:embeddedFont>
    <p:embeddedFont>
      <p:font typeface="Sensa Sans" charset="1" panose="00000500000000000000"/>
      <p:regular r:id="rId36"/>
    </p:embeddedFont>
    <p:embeddedFont>
      <p:font typeface="Coming Soon" charset="1" panose="02000000000000000000"/>
      <p:regular r:id="rId37"/>
    </p:embeddedFont>
    <p:embeddedFont>
      <p:font typeface="Playpen Sans Bold" charset="1" panose="0000000000000000000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https://www.jigsawplanet.com/?rc=play&amp;pid=0f0ce07eca95" TargetMode="External" Type="http://schemas.openxmlformats.org/officeDocument/2006/relationships/hyperlink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0.jpeg" Type="http://schemas.openxmlformats.org/officeDocument/2006/relationships/image"/><Relationship Id="rId6" Target="../media/image1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3.jpeg" Type="http://schemas.openxmlformats.org/officeDocument/2006/relationships/image"/><Relationship Id="rId6" Target="../media/image14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15.png" Type="http://schemas.openxmlformats.org/officeDocument/2006/relationships/image"/><Relationship Id="rId6" Target="../media/image16.jpeg" Type="http://schemas.openxmlformats.org/officeDocument/2006/relationships/image"/><Relationship Id="rId7" Target="../media/VAGo2QgX4tU.mp4" Type="http://schemas.openxmlformats.org/officeDocument/2006/relationships/video"/><Relationship Id="rId8" Target="../media/VAGo2QgX4tU.mp4" Type="http://schemas.microsoft.com/office/2007/relationships/media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17.png" Type="http://schemas.openxmlformats.org/officeDocument/2006/relationships/image"/><Relationship Id="rId6" Target="../media/image2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https://learningapps.org/display?v=pd0d3ddq525" TargetMode="External" Type="http://schemas.openxmlformats.org/officeDocument/2006/relationships/hyperlink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1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17.png" Type="http://schemas.openxmlformats.org/officeDocument/2006/relationships/image"/><Relationship Id="rId6" Target="https://learningapps.org/41008160" TargetMode="External" Type="http://schemas.openxmlformats.org/officeDocument/2006/relationships/hyperlink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8.png" Type="http://schemas.openxmlformats.org/officeDocument/2006/relationships/image"/><Relationship Id="rId4" Target="../media/image19.svg" Type="http://schemas.openxmlformats.org/officeDocument/2006/relationships/image"/><Relationship Id="rId5" Target="../media/image17.png" Type="http://schemas.openxmlformats.org/officeDocument/2006/relationships/image"/><Relationship Id="rId6" Target="../media/image22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3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Relationship Id="rId7" Target="../media/image3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Relationship Id="rId7" Target="../media/image32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7.png" Type="http://schemas.openxmlformats.org/officeDocument/2006/relationships/image"/><Relationship Id="rId4" Target="../media/image28.svg" Type="http://schemas.openxmlformats.org/officeDocument/2006/relationships/image"/><Relationship Id="rId5" Target="../media/image29.png" Type="http://schemas.openxmlformats.org/officeDocument/2006/relationships/image"/><Relationship Id="rId6" Target="../media/image30.svg" Type="http://schemas.openxmlformats.org/officeDocument/2006/relationships/image"/><Relationship Id="rId7" Target="../media/image33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4.jpeg" Type="http://schemas.openxmlformats.org/officeDocument/2006/relationships/image"/><Relationship Id="rId4" Target="../media/image3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36.png" Type="http://schemas.openxmlformats.org/officeDocument/2006/relationships/image"/><Relationship Id="rId4" Target="../media/image37.svg" Type="http://schemas.openxmlformats.org/officeDocument/2006/relationships/image"/><Relationship Id="rId5" Target="../media/image38.png" Type="http://schemas.openxmlformats.org/officeDocument/2006/relationships/image"/><Relationship Id="rId6" Target="../media/image39.png" Type="http://schemas.openxmlformats.org/officeDocument/2006/relationships/image"/><Relationship Id="rId7" Target="../media/image40.png" Type="http://schemas.openxmlformats.org/officeDocument/2006/relationships/image"/><Relationship Id="rId8" Target="../media/image41.png" Type="http://schemas.openxmlformats.org/officeDocument/2006/relationships/image"/><Relationship Id="rId9" Target="../media/image42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3.jpeg" Type="http://schemas.openxmlformats.org/officeDocument/2006/relationships/image"/><Relationship Id="rId4" Target="../media/image44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4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2573192">
            <a:off x="-2069482" y="6566796"/>
            <a:ext cx="7315200" cy="3243072"/>
          </a:xfrm>
          <a:custGeom>
            <a:avLst/>
            <a:gdLst/>
            <a:ahLst/>
            <a:cxnLst/>
            <a:rect r="r" b="b" t="t" l="l"/>
            <a:pathLst>
              <a:path h="3243072" w="7315200">
                <a:moveTo>
                  <a:pt x="0" y="3243072"/>
                </a:moveTo>
                <a:lnTo>
                  <a:pt x="7315200" y="3243072"/>
                </a:lnTo>
                <a:lnTo>
                  <a:pt x="7315200" y="0"/>
                </a:lnTo>
                <a:lnTo>
                  <a:pt x="0" y="0"/>
                </a:lnTo>
                <a:lnTo>
                  <a:pt x="0" y="324307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911337" y="65412"/>
            <a:ext cx="8376663" cy="8782871"/>
          </a:xfrm>
          <a:custGeom>
            <a:avLst/>
            <a:gdLst/>
            <a:ahLst/>
            <a:cxnLst/>
            <a:rect r="r" b="b" t="t" l="l"/>
            <a:pathLst>
              <a:path h="8782871" w="8376663">
                <a:moveTo>
                  <a:pt x="0" y="0"/>
                </a:moveTo>
                <a:lnTo>
                  <a:pt x="8376663" y="0"/>
                </a:lnTo>
                <a:lnTo>
                  <a:pt x="8376663" y="8782870"/>
                </a:lnTo>
                <a:lnTo>
                  <a:pt x="0" y="87828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2573192">
            <a:off x="13601700" y="-1133695"/>
            <a:ext cx="7315200" cy="3243072"/>
          </a:xfrm>
          <a:custGeom>
            <a:avLst/>
            <a:gdLst/>
            <a:ahLst/>
            <a:cxnLst/>
            <a:rect r="r" b="b" t="t" l="l"/>
            <a:pathLst>
              <a:path h="3243072" w="7315200">
                <a:moveTo>
                  <a:pt x="0" y="3243072"/>
                </a:moveTo>
                <a:lnTo>
                  <a:pt x="7315200" y="3243072"/>
                </a:lnTo>
                <a:lnTo>
                  <a:pt x="7315200" y="0"/>
                </a:lnTo>
                <a:lnTo>
                  <a:pt x="0" y="0"/>
                </a:lnTo>
                <a:lnTo>
                  <a:pt x="0" y="324307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739969"/>
            <a:ext cx="10766516" cy="364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47"/>
              </a:lnSpc>
            </a:pPr>
            <a:r>
              <a:rPr lang="en-US" sz="41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DESCOPERIM COMOARA PIRAȚILOR </a:t>
            </a:r>
          </a:p>
          <a:p>
            <a:pPr algn="ctr">
              <a:lnSpc>
                <a:spcPts val="5847"/>
              </a:lnSpc>
            </a:pPr>
            <a:r>
              <a:rPr lang="en-US" sz="41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CU AJU</a:t>
            </a:r>
            <a:r>
              <a:rPr lang="en-US" sz="41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TORUL MATEMATICII</a:t>
            </a:r>
          </a:p>
          <a:p>
            <a:pPr algn="ctr">
              <a:lnSpc>
                <a:spcPts val="5847"/>
              </a:lnSpc>
            </a:pPr>
            <a:r>
              <a:rPr lang="en-US" sz="41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RECAPITULARE FINALĂ-EXERCIȚII ȘI PROBLEME</a:t>
            </a:r>
          </a:p>
          <a:p>
            <a:pPr algn="ctr">
              <a:lnSpc>
                <a:spcPts val="5847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836881" y="8102607"/>
            <a:ext cx="12457986" cy="1446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47"/>
              </a:lnSpc>
            </a:pPr>
            <a:r>
              <a:rPr lang="en-US" sz="41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CLASA  A II-A</a:t>
            </a:r>
          </a:p>
          <a:p>
            <a:pPr algn="ctr">
              <a:lnSpc>
                <a:spcPts val="5847"/>
              </a:lnSpc>
              <a:spcBef>
                <a:spcPct val="0"/>
              </a:spcBef>
            </a:pPr>
            <a:r>
              <a:rPr lang="en-US" sz="41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PROF. ÎNV. PRIMAR DAMIAN AURELIA-LILIANA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2911" y="1028700"/>
            <a:ext cx="3572716" cy="9821901"/>
          </a:xfrm>
          <a:custGeom>
            <a:avLst/>
            <a:gdLst/>
            <a:ahLst/>
            <a:cxnLst/>
            <a:rect r="r" b="b" t="t" l="l"/>
            <a:pathLst>
              <a:path h="9821901" w="3572716">
                <a:moveTo>
                  <a:pt x="0" y="0"/>
                </a:moveTo>
                <a:lnTo>
                  <a:pt x="3572716" y="0"/>
                </a:lnTo>
                <a:lnTo>
                  <a:pt x="3572716" y="9821901"/>
                </a:lnTo>
                <a:lnTo>
                  <a:pt x="0" y="98219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416022" y="797089"/>
            <a:ext cx="13139554" cy="10684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A74A2D"/>
                </a:solidFill>
                <a:latin typeface="Finger Paint"/>
                <a:ea typeface="Finger Paint"/>
                <a:cs typeface="Finger Paint"/>
                <a:sym typeface="Finger Paint"/>
              </a:rPr>
              <a:t>ARIA CURRICULARĂ</a:t>
            </a:r>
            <a:r>
              <a:rPr lang="en-US" sz="28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: MATEMATICĂ ȘI ȘTIINȚE</a:t>
            </a:r>
          </a:p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A74A2D"/>
                </a:solidFill>
                <a:latin typeface="Finger Paint"/>
                <a:ea typeface="Finger Paint"/>
                <a:cs typeface="Finger Paint"/>
                <a:sym typeface="Finger Paint"/>
              </a:rPr>
              <a:t>DISCIPLINA</a:t>
            </a:r>
            <a:r>
              <a:rPr lang="en-US" sz="28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: MATEMATICĂ ȘI EXPLORAREA MEDIULUI</a:t>
            </a:r>
          </a:p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A74A2D"/>
                </a:solidFill>
                <a:latin typeface="Finger Paint"/>
                <a:ea typeface="Finger Paint"/>
                <a:cs typeface="Finger Paint"/>
                <a:sym typeface="Finger Paint"/>
              </a:rPr>
              <a:t>SUBIECTUL LECȚIEI</a:t>
            </a:r>
            <a:r>
              <a:rPr lang="en-US" sz="28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: RECAPITULARE FINALĂ-EXERCIȚII ȘI PROBLEME</a:t>
            </a:r>
          </a:p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A74A2D"/>
                </a:solidFill>
                <a:latin typeface="Finger Paint"/>
                <a:ea typeface="Finger Paint"/>
                <a:cs typeface="Finger Paint"/>
                <a:sym typeface="Finger Paint"/>
              </a:rPr>
              <a:t>DISCIPLINE INTEGRATE</a:t>
            </a:r>
            <a:r>
              <a:rPr lang="en-US" sz="28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: COMUNICARE ÎN LIMBA ROMÂNĂ</a:t>
            </a:r>
          </a:p>
          <a:p>
            <a:pPr algn="ctr">
              <a:lnSpc>
                <a:spcPts val="3747"/>
              </a:lnSpc>
            </a:pPr>
            <a:r>
              <a:rPr lang="en-US" sz="26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          </a:t>
            </a:r>
            <a:r>
              <a:rPr lang="en-US" sz="26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MUZICĂ ȘI MIȘCARE</a:t>
            </a:r>
          </a:p>
          <a:p>
            <a:pPr algn="ctr">
              <a:lnSpc>
                <a:spcPts val="3747"/>
              </a:lnSpc>
            </a:pPr>
            <a:r>
              <a:rPr lang="en-US" sz="26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                                      ARTE VIZUALE ȘI ABILITĂȚI PRACTICE</a:t>
            </a:r>
          </a:p>
          <a:p>
            <a:pPr algn="ctr">
              <a:lnSpc>
                <a:spcPts val="3747"/>
              </a:lnSpc>
            </a:pPr>
            <a:r>
              <a:rPr lang="en-US" sz="2676">
                <a:solidFill>
                  <a:srgbClr val="A74A2D"/>
                </a:solidFill>
                <a:latin typeface="Finger Paint"/>
                <a:ea typeface="Finger Paint"/>
                <a:cs typeface="Finger Paint"/>
                <a:sym typeface="Finger Paint"/>
              </a:rPr>
              <a:t>TIPUL LECȚIEI:</a:t>
            </a:r>
            <a:r>
              <a:rPr lang="en-US" sz="26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RECAPITULARE ȘI SISTEMATIZARE</a:t>
            </a:r>
          </a:p>
          <a:p>
            <a:pPr algn="ctr">
              <a:lnSpc>
                <a:spcPts val="374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A74A2D"/>
                </a:solidFill>
                <a:latin typeface="Finger Paint"/>
                <a:ea typeface="Finger Paint"/>
                <a:cs typeface="Finger Paint"/>
                <a:sym typeface="Finger Paint"/>
              </a:rPr>
              <a:t>COMPETENŢE SPECIFICE: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4167"/>
              </a:lnSpc>
              <a:spcBef>
                <a:spcPct val="0"/>
              </a:spcBef>
            </a:pPr>
            <a:r>
              <a:rPr lang="en-US" sz="2976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1.MATEMATICA ȘI EXPLORAREA MEDIULUI</a:t>
            </a:r>
          </a:p>
          <a:p>
            <a:pPr algn="l">
              <a:lnSpc>
                <a:spcPts val="4167"/>
              </a:lnSpc>
              <a:spcBef>
                <a:spcPct val="0"/>
              </a:spcBef>
            </a:pPr>
          </a:p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1.2 COMPARAREA NUMERELOR ÎN CONCENTRUL 0-1000</a:t>
            </a:r>
          </a:p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1.3 ORDONAREA NUMERELOR ÎN CONCENTRUL 0-1000, APROXIMĂRI</a:t>
            </a:r>
          </a:p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1.4 EFECTUAREA DE ADUNĂRI ȘI SCĂDERI, MENTAL ȘI ÎN SCRIS, ÎN CONCENTRUL 0-1000</a:t>
            </a:r>
          </a:p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1.5 EFECTUAREA DE ÎNMULȚIRI ȘI ÎMPĂRȚIRI PRIN ADUNĂRI/SCĂDERI REPETATE</a:t>
            </a:r>
          </a:p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1.6 UTILIZAREA UNOR DENUMIRI ȘI SIMBOLURI MATEMATICE ÎN REZOLVAREA/COMPUNEREA DE PROBLEME</a:t>
            </a:r>
          </a:p>
          <a:p>
            <a:pPr algn="l">
              <a:lnSpc>
                <a:spcPts val="2939"/>
              </a:lnSpc>
              <a:spcBef>
                <a:spcPct val="0"/>
              </a:spcBef>
            </a:pPr>
            <a:r>
              <a:rPr lang="en-US" sz="2099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2.2 EVIDENȚIEREA UNOR CARACTERISTICI SIMPLE SPECIFICE FORMELOR GEOMETRICE PLANE ȘI CORPURILOR GEOMETRICE IDENTIFICATE ÎN ANUMITE CONTEXTE</a:t>
            </a:r>
          </a:p>
          <a:p>
            <a:pPr algn="l">
              <a:lnSpc>
                <a:spcPts val="416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18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158875" y="6390684"/>
            <a:ext cx="12100425" cy="90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1.1 SCRIEREA, CITIREA, SCRIEREA NUMERELEOR PÂNĂ LA 1000</a:t>
            </a:r>
          </a:p>
          <a:p>
            <a:pPr algn="just">
              <a:lnSpc>
                <a:spcPts val="360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2911" y="1028700"/>
            <a:ext cx="3572716" cy="9821901"/>
          </a:xfrm>
          <a:custGeom>
            <a:avLst/>
            <a:gdLst/>
            <a:ahLst/>
            <a:cxnLst/>
            <a:rect r="r" b="b" t="t" l="l"/>
            <a:pathLst>
              <a:path h="9821901" w="3572716">
                <a:moveTo>
                  <a:pt x="0" y="0"/>
                </a:moveTo>
                <a:lnTo>
                  <a:pt x="3572716" y="0"/>
                </a:lnTo>
                <a:lnTo>
                  <a:pt x="3572716" y="9821901"/>
                </a:lnTo>
                <a:lnTo>
                  <a:pt x="0" y="98219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204310" y="914598"/>
            <a:ext cx="11446388" cy="5603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4"/>
              </a:lnSpc>
            </a:pPr>
          </a:p>
          <a:p>
            <a:pPr algn="just">
              <a:lnSpc>
                <a:spcPts val="2529"/>
              </a:lnSpc>
            </a:pPr>
            <a:r>
              <a:rPr lang="en-US" sz="180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4.2 FORMULAREA UNOR CONSECINȚE REZULTATE ÎN URMA OBSERVĂRII UNOR RELAȚII, FENOMENE, PROCESE SIMPLE5</a:t>
            </a:r>
          </a:p>
          <a:p>
            <a:pPr algn="just">
              <a:lnSpc>
                <a:spcPts val="2529"/>
              </a:lnSpc>
            </a:pPr>
            <a:r>
              <a:rPr lang="en-US" sz="180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5.2 REZOLVAREA DE PROBLEME DE TIPUL </a:t>
            </a:r>
          </a:p>
          <a:p>
            <a:pPr algn="just">
              <a:lnSpc>
                <a:spcPts val="2529"/>
              </a:lnSpc>
            </a:pPr>
            <a:r>
              <a:rPr lang="en-US" sz="180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A+B/A-B=X, A+B+C/A-B-C=XÂN CONCENTRUL 0-1000, AXB, A:B=X, ÎN CONCENTRUL 0-100, CU SPRIJIN ÎN OBIECTE, IMAGINI SAU REPREZENTĂRI SCHEMATICE</a:t>
            </a:r>
          </a:p>
          <a:p>
            <a:pPr algn="just">
              <a:lnSpc>
                <a:spcPts val="2529"/>
              </a:lnSpc>
            </a:pPr>
            <a:r>
              <a:rPr lang="en-US" sz="180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6.4 IDENTIFICAREA ȘI UTILIZAREA UNITĂȚILOR DE MĂSURĂ UZUALE PENTRU LUNGIME, CAPACITATE, MASĂ ȘI A UNOR INSTRUMENTE ADECVATE</a:t>
            </a:r>
          </a:p>
          <a:p>
            <a:pPr algn="just">
              <a:lnSpc>
                <a:spcPts val="2994"/>
              </a:lnSpc>
            </a:pPr>
          </a:p>
          <a:p>
            <a:pPr algn="ctr">
              <a:lnSpc>
                <a:spcPts val="2994"/>
              </a:lnSpc>
            </a:pPr>
          </a:p>
          <a:p>
            <a:pPr algn="ctr">
              <a:lnSpc>
                <a:spcPts val="2994"/>
              </a:lnSpc>
            </a:pPr>
          </a:p>
          <a:p>
            <a:pPr algn="ctr">
              <a:lnSpc>
                <a:spcPts val="2994"/>
              </a:lnSpc>
            </a:pPr>
          </a:p>
          <a:p>
            <a:pPr algn="ctr">
              <a:lnSpc>
                <a:spcPts val="2994"/>
              </a:lnSpc>
            </a:pPr>
          </a:p>
          <a:p>
            <a:pPr algn="ctr">
              <a:lnSpc>
                <a:spcPts val="2994"/>
              </a:lnSpc>
            </a:pPr>
          </a:p>
          <a:p>
            <a:pPr algn="ctr">
              <a:lnSpc>
                <a:spcPts val="2994"/>
              </a:lnSpc>
              <a:spcBef>
                <a:spcPct val="0"/>
              </a:spcBef>
            </a:pPr>
          </a:p>
          <a:p>
            <a:pPr algn="ctr">
              <a:lnSpc>
                <a:spcPts val="2994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625789" y="4433273"/>
            <a:ext cx="12662211" cy="182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2. ARTE VIZUALE ȘI ABILITĂȚI PRACTICE</a:t>
            </a:r>
          </a:p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2.6.PARTICIPAREA LA ACTIVITĂȚI INTEGRATE ADAPTATE NIVELULUI DE VÂRSTĂ, ÎN CARE SE ASOCIAZĂ ELEMENTE DE EXPRIMARE VIZUALĂ, MUZICALĂ, VERBALĂ, KINESTEZICĂ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3572716" cy="9821901"/>
          </a:xfrm>
          <a:custGeom>
            <a:avLst/>
            <a:gdLst/>
            <a:ahLst/>
            <a:cxnLst/>
            <a:rect r="r" b="b" t="t" l="l"/>
            <a:pathLst>
              <a:path h="9821901" w="3572716">
                <a:moveTo>
                  <a:pt x="0" y="0"/>
                </a:moveTo>
                <a:lnTo>
                  <a:pt x="3572716" y="0"/>
                </a:lnTo>
                <a:lnTo>
                  <a:pt x="3572716" y="9821901"/>
                </a:lnTo>
                <a:lnTo>
                  <a:pt x="0" y="98219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416022" y="797089"/>
            <a:ext cx="13139554" cy="38166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2.    COMUNICARE ÎN LIMBA ROMÂNĂ</a:t>
            </a:r>
          </a:p>
          <a:p>
            <a:pPr algn="l">
              <a:lnSpc>
                <a:spcPts val="3187"/>
              </a:lnSpc>
              <a:spcBef>
                <a:spcPct val="0"/>
              </a:spcBef>
            </a:pPr>
            <a:r>
              <a:rPr lang="en-US" sz="22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1.2. IDENTIFICAREA UNOR INFORMAȚII VARIATE DINTR-UN TEXT AUDIAT</a:t>
            </a:r>
          </a:p>
          <a:p>
            <a:pPr algn="l">
              <a:lnSpc>
                <a:spcPts val="3187"/>
              </a:lnSpc>
              <a:spcBef>
                <a:spcPct val="0"/>
              </a:spcBef>
            </a:pPr>
            <a:r>
              <a:rPr lang="en-US" sz="22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2.1. FORMULAREA UNOR ENUNȚURI PROPRII ÎN SITUAȚII CONCRETE DE COMUNICARE</a:t>
            </a:r>
          </a:p>
          <a:p>
            <a:pPr algn="l">
              <a:lnSpc>
                <a:spcPts val="3187"/>
              </a:lnSpc>
              <a:spcBef>
                <a:spcPct val="0"/>
              </a:spcBef>
            </a:pPr>
            <a:r>
              <a:rPr lang="en-US" sz="22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3.1. CITIREA UNOR MESAJE SCRISE, ÎNTÂLNITE ÎN MEDIUL CUNOSCUT</a:t>
            </a:r>
          </a:p>
          <a:p>
            <a:pPr algn="l">
              <a:lnSpc>
                <a:spcPts val="3187"/>
              </a:lnSpc>
              <a:spcBef>
                <a:spcPct val="0"/>
              </a:spcBef>
            </a:pPr>
            <a:r>
              <a:rPr lang="en-US" sz="22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3.2. IDENTIFICAREA MESAJULUI UNUI TEXT ÎN CARE SE RELATEAZĂ ÎNTÂMPLĂRI, FENOMENE DIN UNIVERSUL CUNOSCUT</a:t>
            </a:r>
          </a:p>
          <a:p>
            <a:pPr algn="l">
              <a:lnSpc>
                <a:spcPts val="318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104927" y="4890473"/>
            <a:ext cx="9873040" cy="5020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3. MUZICĂ ȘI MIȘCARE 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1.4 RECEPTAREA CÂNTECELOR CU UN AMBITUS CUPRINS ÎNTRE DO1-DO2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4715" y="1087447"/>
            <a:ext cx="3572716" cy="9821901"/>
          </a:xfrm>
          <a:custGeom>
            <a:avLst/>
            <a:gdLst/>
            <a:ahLst/>
            <a:cxnLst/>
            <a:rect r="r" b="b" t="t" l="l"/>
            <a:pathLst>
              <a:path h="9821901" w="3572716">
                <a:moveTo>
                  <a:pt x="0" y="0"/>
                </a:moveTo>
                <a:lnTo>
                  <a:pt x="3572716" y="0"/>
                </a:lnTo>
                <a:lnTo>
                  <a:pt x="3572716" y="9821901"/>
                </a:lnTo>
                <a:lnTo>
                  <a:pt x="0" y="98219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187342" y="527873"/>
            <a:ext cx="13715739" cy="78710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9"/>
              </a:lnSpc>
              <a:spcBef>
                <a:spcPct val="0"/>
              </a:spcBef>
            </a:pPr>
            <a:r>
              <a:rPr lang="en-US" sz="2413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  </a:t>
            </a:r>
          </a:p>
          <a:p>
            <a:pPr algn="l">
              <a:lnSpc>
                <a:spcPts val="3379"/>
              </a:lnSpc>
              <a:spcBef>
                <a:spcPct val="0"/>
              </a:spcBef>
            </a:pPr>
          </a:p>
          <a:p>
            <a:pPr algn="l">
              <a:lnSpc>
                <a:spcPts val="3515"/>
              </a:lnSpc>
              <a:spcBef>
                <a:spcPct val="0"/>
              </a:spcBef>
            </a:pPr>
            <a:r>
              <a:rPr lang="en-US" sz="2511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   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</a:p>
          <a:p>
            <a:pPr algn="l">
              <a:lnSpc>
                <a:spcPts val="3515"/>
              </a:lnSpc>
              <a:spcBef>
                <a:spcPct val="0"/>
              </a:spcBef>
            </a:pPr>
            <a:r>
              <a:rPr lang="en-US" sz="2511">
                <a:solidFill>
                  <a:srgbClr val="A74A2D"/>
                </a:solidFill>
                <a:latin typeface="Finger Paint"/>
                <a:ea typeface="Finger Paint"/>
                <a:cs typeface="Finger Paint"/>
                <a:sym typeface="Finger Paint"/>
              </a:rPr>
              <a:t>   OBIECTIVE OPERAȚIONALE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O1-SĂ ORDONEZE CRESCĂTOR NUMERELE DATE;</a:t>
            </a: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O2-SĂ IDENTIFICE ÎN ȘIR NUMERELE PARE</a:t>
            </a: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O3-SĂ DESCOMPUNĂ CEL MAI MARE NUMĂR DIN ȘIR ÎN SUMĂ DE S, Z, U</a:t>
            </a: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 O4-SĂ ROTUNJEASCĂ LA SUTE CEL MAI MIC NUMĂR DIN ȘIR</a:t>
            </a: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 O5-SĂ EFECTUEZE CALCULE APLICÂND VOCABULARUL MATEMATIC</a:t>
            </a: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 O6-SĂ ASOCIEZE IMAGINII FRACȚIA CORESPUNZĂTOARE</a:t>
            </a: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 O7-SĂ IDENTIFICE UNITĂȚILE DE MĂSURĂ POTRIVITE IMAGINILOR DATE</a:t>
            </a: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 O8-SĂ REZOLVE PROBLEME ÎN CARE DATELE AU FOST REPREZENTATE ÎN GRAFICE</a:t>
            </a: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   O9-SĂ RĂSPUNDĂ LA ÎNTREBĂRI CE VIZEAZĂ NOȚIUNILE DE EXPLORAREA MEDIULUI STUDIATE</a:t>
            </a:r>
          </a:p>
          <a:p>
            <a:pPr algn="l">
              <a:lnSpc>
                <a:spcPts val="2955"/>
              </a:lnSpc>
              <a:spcBef>
                <a:spcPct val="0"/>
              </a:spcBef>
            </a:pPr>
            <a:r>
              <a:rPr lang="en-US" sz="21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 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</a:p>
          <a:p>
            <a:pPr algn="l">
              <a:lnSpc>
                <a:spcPts val="3515"/>
              </a:lnSpc>
              <a:spcBef>
                <a:spcPct val="0"/>
              </a:spcBef>
            </a:pPr>
          </a:p>
          <a:p>
            <a:pPr algn="ctr">
              <a:lnSpc>
                <a:spcPts val="56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44715" y="1087447"/>
            <a:ext cx="3572716" cy="9821901"/>
          </a:xfrm>
          <a:custGeom>
            <a:avLst/>
            <a:gdLst/>
            <a:ahLst/>
            <a:cxnLst/>
            <a:rect r="r" b="b" t="t" l="l"/>
            <a:pathLst>
              <a:path h="9821901" w="3572716">
                <a:moveTo>
                  <a:pt x="0" y="0"/>
                </a:moveTo>
                <a:lnTo>
                  <a:pt x="3572716" y="0"/>
                </a:lnTo>
                <a:lnTo>
                  <a:pt x="3572716" y="9821901"/>
                </a:lnTo>
                <a:lnTo>
                  <a:pt x="0" y="98219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187342" y="527873"/>
            <a:ext cx="13715739" cy="100903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9"/>
              </a:lnSpc>
              <a:spcBef>
                <a:spcPct val="0"/>
              </a:spcBef>
            </a:pPr>
            <a:r>
              <a:rPr lang="en-US" sz="2413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  </a:t>
            </a:r>
          </a:p>
          <a:p>
            <a:pPr algn="l">
              <a:lnSpc>
                <a:spcPts val="3379"/>
              </a:lnSpc>
              <a:spcBef>
                <a:spcPct val="0"/>
              </a:spcBef>
            </a:pPr>
          </a:p>
          <a:p>
            <a:pPr algn="l">
              <a:lnSpc>
                <a:spcPts val="3515"/>
              </a:lnSpc>
              <a:spcBef>
                <a:spcPct val="0"/>
              </a:spcBef>
            </a:pPr>
            <a:r>
              <a:rPr lang="en-US" sz="2511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   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</a:p>
          <a:p>
            <a:pPr algn="l">
              <a:lnSpc>
                <a:spcPts val="3515"/>
              </a:lnSpc>
              <a:spcBef>
                <a:spcPct val="0"/>
              </a:spcBef>
            </a:pPr>
            <a:r>
              <a:rPr lang="en-US" sz="2511">
                <a:solidFill>
                  <a:srgbClr val="A74A2D"/>
                </a:solidFill>
                <a:latin typeface="Finger Paint"/>
                <a:ea typeface="Finger Paint"/>
                <a:cs typeface="Finger Paint"/>
                <a:sym typeface="Finger Paint"/>
              </a:rPr>
              <a:t>   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  <a:r>
              <a:rPr lang="en-US" sz="25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 </a:t>
            </a:r>
            <a:r>
              <a:rPr lang="en-US" sz="2511">
                <a:solidFill>
                  <a:srgbClr val="A74A2D"/>
                </a:solidFill>
                <a:latin typeface="Finger Paint"/>
                <a:ea typeface="Finger Paint"/>
                <a:cs typeface="Finger Paint"/>
                <a:sym typeface="Finger Paint"/>
              </a:rPr>
              <a:t> STRATEGIA DIDACTICĂ: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  <a:r>
              <a:rPr lang="en-US" sz="25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</a:t>
            </a:r>
          </a:p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sz="23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·METODE ȘI PROCEDEE:CONVERSAȚIA, EXPLICAȚIA, EXERCIȚIUL, JOC DIDACTIC, </a:t>
            </a:r>
          </a:p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sz="23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·      MIJLOACE DE ÎNVĂȚĂMÂNT:FIȘE DE LUCRU, HARTA, PLICURI, TABLĂ INTELIGENTĂ, INSTRUMENTE DIGITALE-JIGSAWPLANET, LEARNINGAPPS,WORDWALL,  PLICKERS</a:t>
            </a:r>
          </a:p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sz="23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·      FORME DE ORGANIZARE:FRONTAL, INDIVIDUAL, PE GRUPE</a:t>
            </a:r>
          </a:p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sz="23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·      FORME ȘI TEHNICI DE EVALUARE:FORMATIVĂ</a:t>
            </a:r>
          </a:p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sz="23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·      RESURSE UMANE: 16 ELEVI</a:t>
            </a:r>
          </a:p>
          <a:p>
            <a:pPr algn="l">
              <a:lnSpc>
                <a:spcPts val="3235"/>
              </a:lnSpc>
              <a:spcBef>
                <a:spcPct val="0"/>
              </a:spcBef>
            </a:pPr>
            <a:r>
              <a:rPr lang="en-US" sz="23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·      RESURSE TEMPORALE: 50 MINUTE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  <a:r>
              <a:rPr lang="en-US" sz="25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 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  <a:r>
              <a:rPr lang="en-US" sz="2511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BIBLIOGRAFIE: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</a:p>
          <a:p>
            <a:pPr algn="l">
              <a:lnSpc>
                <a:spcPts val="3515"/>
              </a:lnSpc>
              <a:spcBef>
                <a:spcPct val="0"/>
              </a:spcBef>
            </a:pPr>
            <a:r>
              <a:rPr lang="en-US" sz="2511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PROGRAMA ȘCOLARĂ PENTRU DISCIPLINA MATEMATICA ȘI EXPLORAREA MEDIULUI, CLASA PREGĂTITOARE, CLASA I ȘI CLASA A II-A, APROBATĂ PRIN ORDIN AL MINISTRULUI NR.3418/19.03.2013</a:t>
            </a:r>
          </a:p>
          <a:p>
            <a:pPr algn="l">
              <a:lnSpc>
                <a:spcPts val="3515"/>
              </a:lnSpc>
              <a:spcBef>
                <a:spcPct val="0"/>
              </a:spcBef>
            </a:pPr>
          </a:p>
          <a:p>
            <a:pPr algn="l">
              <a:lnSpc>
                <a:spcPts val="3515"/>
              </a:lnSpc>
              <a:spcBef>
                <a:spcPct val="0"/>
              </a:spcBef>
            </a:pPr>
          </a:p>
          <a:p>
            <a:pPr algn="ctr">
              <a:lnSpc>
                <a:spcPts val="569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92733" y="578957"/>
            <a:ext cx="9906125" cy="993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5"/>
              </a:lnSpc>
            </a:pPr>
            <a:r>
              <a:rPr lang="en-US" sz="2518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Moment organizatoric</a:t>
            </a:r>
            <a:r>
              <a:rPr lang="en-US" sz="2518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: *Pregătirea materialelor</a:t>
            </a:r>
          </a:p>
          <a:p>
            <a:pPr algn="l">
              <a:lnSpc>
                <a:spcPts val="4505"/>
              </a:lnSpc>
            </a:pPr>
            <a:r>
              <a:rPr lang="en-US" sz="3218">
                <a:solidFill>
                  <a:srgbClr val="44312B"/>
                </a:solidFill>
                <a:latin typeface="Playpen Sans"/>
                <a:ea typeface="Playpen Sans"/>
                <a:cs typeface="Playpen Sans"/>
                <a:sym typeface="Playpen Sans"/>
              </a:rPr>
              <a:t>*Asigurarea climatului afectiv necesar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1111615" y="626582"/>
            <a:ext cx="6904491" cy="10581596"/>
          </a:xfrm>
          <a:custGeom>
            <a:avLst/>
            <a:gdLst/>
            <a:ahLst/>
            <a:cxnLst/>
            <a:rect r="r" b="b" t="t" l="l"/>
            <a:pathLst>
              <a:path h="10581596" w="6904491">
                <a:moveTo>
                  <a:pt x="0" y="0"/>
                </a:moveTo>
                <a:lnTo>
                  <a:pt x="6904491" y="0"/>
                </a:lnTo>
                <a:lnTo>
                  <a:pt x="6904491" y="10581596"/>
                </a:lnTo>
                <a:lnTo>
                  <a:pt x="0" y="105815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92733" y="2921153"/>
            <a:ext cx="10591003" cy="5935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CAPTAREA ATENȚIEI: 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Sensa Sans"/>
                <a:ea typeface="Sensa Sans"/>
                <a:cs typeface="Sensa Sans"/>
                <a:sym typeface="Sensa Sans"/>
              </a:rPr>
              <a:t>   „</a:t>
            </a:r>
            <a:r>
              <a:rPr lang="en-US" sz="2576">
                <a:solidFill>
                  <a:srgbClr val="74412E"/>
                </a:solidFill>
                <a:latin typeface="Sensa Sans"/>
                <a:ea typeface="Sensa Sans"/>
                <a:cs typeface="Sensa Sans"/>
                <a:sym typeface="Sensa Sans"/>
              </a:rPr>
              <a:t>DRAGI COPII, ACCESÂND ACEST LINK VEȚI DESCOPERI UN PUZZLE DESPRE O LUME PLINĂ DE MISTER., DAR PIESELE NU SUNT PUSE ACOLO ÎNTÂMPLĂTOR.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Sensa Sans"/>
                <a:ea typeface="Sensa Sans"/>
                <a:cs typeface="Sensa Sans"/>
                <a:sym typeface="Sensa Sans"/>
              </a:rPr>
              <a:t>DACĂ LE ANALIZAȚI CU ATENȚIE ȘI LE POTRIVIȚI CORECT, VEȚI DESCOPERI TITLUL SURPRIZĂ AL LECȚIEI DE AZI!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Sensa Sans"/>
                <a:ea typeface="Sensa Sans"/>
                <a:cs typeface="Sensa Sans"/>
                <a:sym typeface="Sensa Sans"/>
              </a:rPr>
              <a:t>CINE E GATA DE PROVOCARE?”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 u="sng">
                <a:solidFill>
                  <a:srgbClr val="004AAD"/>
                </a:solidFill>
                <a:latin typeface="Finger Paint"/>
                <a:ea typeface="Finger Paint"/>
                <a:cs typeface="Finger Paint"/>
                <a:sym typeface="Finger Paint"/>
                <a:hlinkClick r:id="rId5" tooltip="https://www.jigsawplanet.com/?rc=play&amp;pid=0f0ce07eca95"/>
              </a:rPr>
              <a:t>HTTPS://WWW.JIGSAWPLANET.COM/?RC=PLAY&amp;PID=0F0CE07ECA95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111615" y="626582"/>
            <a:ext cx="6904491" cy="10581596"/>
          </a:xfrm>
          <a:custGeom>
            <a:avLst/>
            <a:gdLst/>
            <a:ahLst/>
            <a:cxnLst/>
            <a:rect r="r" b="b" t="t" l="l"/>
            <a:pathLst>
              <a:path h="10581596" w="6904491">
                <a:moveTo>
                  <a:pt x="0" y="0"/>
                </a:moveTo>
                <a:lnTo>
                  <a:pt x="6904491" y="0"/>
                </a:lnTo>
                <a:lnTo>
                  <a:pt x="6904491" y="10581596"/>
                </a:lnTo>
                <a:lnTo>
                  <a:pt x="0" y="105815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7053" y="609879"/>
            <a:ext cx="6269525" cy="6470500"/>
          </a:xfrm>
          <a:custGeom>
            <a:avLst/>
            <a:gdLst/>
            <a:ahLst/>
            <a:cxnLst/>
            <a:rect r="r" b="b" t="t" l="l"/>
            <a:pathLst>
              <a:path h="6470500" w="6269525">
                <a:moveTo>
                  <a:pt x="0" y="0"/>
                </a:moveTo>
                <a:lnTo>
                  <a:pt x="6269526" y="0"/>
                </a:lnTo>
                <a:lnTo>
                  <a:pt x="6269526" y="6470500"/>
                </a:lnTo>
                <a:lnTo>
                  <a:pt x="0" y="647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803" t="0" r="-18803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772967" y="4238668"/>
            <a:ext cx="7577897" cy="5683423"/>
          </a:xfrm>
          <a:custGeom>
            <a:avLst/>
            <a:gdLst/>
            <a:ahLst/>
            <a:cxnLst/>
            <a:rect r="r" b="b" t="t" l="l"/>
            <a:pathLst>
              <a:path h="5683423" w="7577897">
                <a:moveTo>
                  <a:pt x="0" y="0"/>
                </a:moveTo>
                <a:lnTo>
                  <a:pt x="7577897" y="0"/>
                </a:lnTo>
                <a:lnTo>
                  <a:pt x="7577897" y="5683422"/>
                </a:lnTo>
                <a:lnTo>
                  <a:pt x="0" y="56834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111615" y="626582"/>
            <a:ext cx="6904491" cy="10581596"/>
          </a:xfrm>
          <a:custGeom>
            <a:avLst/>
            <a:gdLst/>
            <a:ahLst/>
            <a:cxnLst/>
            <a:rect r="r" b="b" t="t" l="l"/>
            <a:pathLst>
              <a:path h="10581596" w="6904491">
                <a:moveTo>
                  <a:pt x="0" y="0"/>
                </a:moveTo>
                <a:lnTo>
                  <a:pt x="6904491" y="0"/>
                </a:lnTo>
                <a:lnTo>
                  <a:pt x="6904491" y="10581596"/>
                </a:lnTo>
                <a:lnTo>
                  <a:pt x="0" y="105815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10881" y="3594499"/>
            <a:ext cx="6681602" cy="6681602"/>
          </a:xfrm>
          <a:custGeom>
            <a:avLst/>
            <a:gdLst/>
            <a:ahLst/>
            <a:cxnLst/>
            <a:rect r="r" b="b" t="t" l="l"/>
            <a:pathLst>
              <a:path h="6681602" w="6681602">
                <a:moveTo>
                  <a:pt x="0" y="0"/>
                </a:moveTo>
                <a:lnTo>
                  <a:pt x="6681602" y="0"/>
                </a:lnTo>
                <a:lnTo>
                  <a:pt x="6681602" y="6681603"/>
                </a:lnTo>
                <a:lnTo>
                  <a:pt x="0" y="66816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34543" y="377653"/>
            <a:ext cx="10992930" cy="5020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   </a:t>
            </a:r>
            <a:r>
              <a:rPr lang="en-US" sz="2576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ANUNȚAREA TEMEI ȘI ENUNȚAREA OBIECTIVELOR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3607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334543" y="1512673"/>
            <a:ext cx="10992930" cy="4106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„</a:t>
            </a:r>
            <a:r>
              <a:rPr lang="en-US" sz="2576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CĂPITANUL PIRAȚILOR A LĂSAT AICI PRIMUL INDICIU, DAR ȘI O HARTĂ CU PROVOCĂRI PENTRU A PUTEA AJUNGE PE INSULA  UNDE SE AFLĂ COMOARA. ACEASTĂ INSULĂ APARȚINE UNEI ȚĂRI A CĂREI DENUMIRE O VEȚI DESCOPERI LA FINAL.”</a:t>
            </a: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111615" y="626582"/>
            <a:ext cx="6904491" cy="10581596"/>
          </a:xfrm>
          <a:custGeom>
            <a:avLst/>
            <a:gdLst/>
            <a:ahLst/>
            <a:cxnLst/>
            <a:rect r="r" b="b" t="t" l="l"/>
            <a:pathLst>
              <a:path h="10581596" w="6904491">
                <a:moveTo>
                  <a:pt x="0" y="0"/>
                </a:moveTo>
                <a:lnTo>
                  <a:pt x="6904491" y="0"/>
                </a:lnTo>
                <a:lnTo>
                  <a:pt x="6904491" y="10581596"/>
                </a:lnTo>
                <a:lnTo>
                  <a:pt x="0" y="105815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54859" y="251805"/>
            <a:ext cx="7786881" cy="5840161"/>
          </a:xfrm>
          <a:custGeom>
            <a:avLst/>
            <a:gdLst/>
            <a:ahLst/>
            <a:cxnLst/>
            <a:rect r="r" b="b" t="t" l="l"/>
            <a:pathLst>
              <a:path h="5840161" w="7786881">
                <a:moveTo>
                  <a:pt x="0" y="0"/>
                </a:moveTo>
                <a:lnTo>
                  <a:pt x="7786881" y="0"/>
                </a:lnTo>
                <a:lnTo>
                  <a:pt x="7786881" y="5840161"/>
                </a:lnTo>
                <a:lnTo>
                  <a:pt x="0" y="58401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880735" y="5917380"/>
            <a:ext cx="6732144" cy="5049108"/>
          </a:xfrm>
          <a:custGeom>
            <a:avLst/>
            <a:gdLst/>
            <a:ahLst/>
            <a:cxnLst/>
            <a:rect r="r" b="b" t="t" l="l"/>
            <a:pathLst>
              <a:path h="5049108" w="6732144">
                <a:moveTo>
                  <a:pt x="0" y="0"/>
                </a:moveTo>
                <a:lnTo>
                  <a:pt x="6732143" y="0"/>
                </a:lnTo>
                <a:lnTo>
                  <a:pt x="6732143" y="5049107"/>
                </a:lnTo>
                <a:lnTo>
                  <a:pt x="0" y="504910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768244" y="234828"/>
            <a:ext cx="5759763" cy="8827222"/>
          </a:xfrm>
          <a:custGeom>
            <a:avLst/>
            <a:gdLst/>
            <a:ahLst/>
            <a:cxnLst/>
            <a:rect r="r" b="b" t="t" l="l"/>
            <a:pathLst>
              <a:path h="8827222" w="5759763">
                <a:moveTo>
                  <a:pt x="0" y="0"/>
                </a:moveTo>
                <a:lnTo>
                  <a:pt x="5759763" y="0"/>
                </a:lnTo>
                <a:lnTo>
                  <a:pt x="5759763" y="8827222"/>
                </a:lnTo>
                <a:lnTo>
                  <a:pt x="0" y="88272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803568" y="1376188"/>
            <a:ext cx="4812931" cy="7882112"/>
          </a:xfrm>
          <a:custGeom>
            <a:avLst/>
            <a:gdLst/>
            <a:ahLst/>
            <a:cxnLst/>
            <a:rect r="r" b="b" t="t" l="l"/>
            <a:pathLst>
              <a:path h="7882112" w="4812931">
                <a:moveTo>
                  <a:pt x="0" y="0"/>
                </a:moveTo>
                <a:lnTo>
                  <a:pt x="4812931" y="0"/>
                </a:lnTo>
                <a:lnTo>
                  <a:pt x="4812931" y="7882112"/>
                </a:lnTo>
                <a:lnTo>
                  <a:pt x="0" y="78821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480" t="0" r="-6280" b="0"/>
            </a:stretch>
          </a:blipFill>
        </p:spPr>
      </p:sp>
      <p:pic>
        <p:nvPicPr>
          <p:cNvPr name="Picture 5" id="5">
            <a:hlinkClick action="ppaction://media"/>
          </p:cNvPr>
          <p:cNvPicPr>
            <a:picLocks noChangeAspect="true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028700" y="4944240"/>
            <a:ext cx="6404221" cy="3602374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7803568" y="569432"/>
            <a:ext cx="4593201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HARTA CU PROVOCĂRI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76775" y="177678"/>
            <a:ext cx="3404354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DIRIJAREA ÎNVĂȚĂRI</a:t>
            </a:r>
            <a:r>
              <a:rPr lang="en-US" sz="25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785198"/>
            <a:ext cx="5291730" cy="4929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48"/>
              </a:lnSpc>
              <a:spcBef>
                <a:spcPct val="0"/>
              </a:spcBef>
            </a:pPr>
            <a:r>
              <a:rPr lang="en-US" sz="2534">
                <a:solidFill>
                  <a:srgbClr val="000000"/>
                </a:solidFill>
                <a:latin typeface="Coming Soon"/>
                <a:ea typeface="Coming Soon"/>
                <a:cs typeface="Coming Soon"/>
                <a:sym typeface="Coming Soon"/>
              </a:rPr>
              <a:t> „AHOY, MATEL</a:t>
            </a:r>
            <a:r>
              <a:rPr lang="en-US" sz="2534">
                <a:solidFill>
                  <a:srgbClr val="000000"/>
                </a:solidFill>
                <a:latin typeface="Coming Soon"/>
                <a:ea typeface="Coming Soon"/>
                <a:cs typeface="Coming Soon"/>
                <a:sym typeface="Coming Soon"/>
              </a:rPr>
              <a:t>OȚI CURAJOȘI! </a:t>
            </a:r>
          </a:p>
          <a:p>
            <a:pPr algn="ctr">
              <a:lnSpc>
                <a:spcPts val="3548"/>
              </a:lnSpc>
              <a:spcBef>
                <a:spcPct val="0"/>
              </a:spcBef>
            </a:pPr>
            <a:r>
              <a:rPr lang="en-US" sz="2534">
                <a:solidFill>
                  <a:srgbClr val="000000"/>
                </a:solidFill>
                <a:latin typeface="Coming Soon"/>
                <a:ea typeface="Coming Soon"/>
                <a:cs typeface="Coming Soon"/>
                <a:sym typeface="Coming Soon"/>
              </a:rPr>
              <a:t> ÎNAINTE SĂ PORNIȚI ÎN CĂUTAREA  COMORII ASCUNSE, CĂPITANUL ARE O PORUNCĂ:</a:t>
            </a:r>
          </a:p>
          <a:p>
            <a:pPr algn="ctr">
              <a:lnSpc>
                <a:spcPts val="3548"/>
              </a:lnSpc>
              <a:spcBef>
                <a:spcPct val="0"/>
              </a:spcBef>
            </a:pPr>
            <a:r>
              <a:rPr lang="en-US" sz="2534">
                <a:solidFill>
                  <a:srgbClr val="000000"/>
                </a:solidFill>
                <a:latin typeface="Coming Soon"/>
                <a:ea typeface="Coming Soon"/>
                <a:cs typeface="Coming Soon"/>
                <a:sym typeface="Coming Soon"/>
              </a:rPr>
              <a:t>TREBUIE SĂ CÂNTAȚI CA NIȘTE PIRAȚI ADEVĂRAȚI! </a:t>
            </a:r>
          </a:p>
          <a:p>
            <a:pPr algn="ctr">
              <a:lnSpc>
                <a:spcPts val="3548"/>
              </a:lnSpc>
              <a:spcBef>
                <a:spcPct val="0"/>
              </a:spcBef>
            </a:pPr>
          </a:p>
          <a:p>
            <a:pPr algn="ctr">
              <a:lnSpc>
                <a:spcPts val="3548"/>
              </a:lnSpc>
              <a:spcBef>
                <a:spcPct val="0"/>
              </a:spcBef>
            </a:pPr>
          </a:p>
          <a:p>
            <a:pPr algn="ctr">
              <a:lnSpc>
                <a:spcPts val="3548"/>
              </a:lnSpc>
              <a:spcBef>
                <a:spcPct val="0"/>
              </a:spcBef>
            </a:pPr>
          </a:p>
          <a:p>
            <a:pPr algn="ctr">
              <a:lnSpc>
                <a:spcPts val="3548"/>
              </a:lnSpc>
              <a:spcBef>
                <a:spcPct val="0"/>
              </a:spcBef>
            </a:pPr>
          </a:p>
          <a:p>
            <a:pPr algn="ctr">
              <a:lnSpc>
                <a:spcPts val="3548"/>
              </a:lnSpc>
              <a:spcBef>
                <a:spcPct val="0"/>
              </a:spcBef>
            </a:pP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0767" y="445234"/>
            <a:ext cx="7178495" cy="2961129"/>
          </a:xfrm>
          <a:custGeom>
            <a:avLst/>
            <a:gdLst/>
            <a:ahLst/>
            <a:cxnLst/>
            <a:rect r="r" b="b" t="t" l="l"/>
            <a:pathLst>
              <a:path h="2961129" w="7178495">
                <a:moveTo>
                  <a:pt x="0" y="0"/>
                </a:moveTo>
                <a:lnTo>
                  <a:pt x="7178495" y="0"/>
                </a:lnTo>
                <a:lnTo>
                  <a:pt x="7178495" y="2961129"/>
                </a:lnTo>
                <a:lnTo>
                  <a:pt x="0" y="29611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803322" y="8331789"/>
            <a:ext cx="20361607" cy="2367037"/>
          </a:xfrm>
          <a:custGeom>
            <a:avLst/>
            <a:gdLst/>
            <a:ahLst/>
            <a:cxnLst/>
            <a:rect r="r" b="b" t="t" l="l"/>
            <a:pathLst>
              <a:path h="2367037" w="20361607">
                <a:moveTo>
                  <a:pt x="0" y="0"/>
                </a:moveTo>
                <a:lnTo>
                  <a:pt x="20361607" y="0"/>
                </a:lnTo>
                <a:lnTo>
                  <a:pt x="20361607" y="2367037"/>
                </a:lnTo>
                <a:lnTo>
                  <a:pt x="0" y="2367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842836" y="981075"/>
            <a:ext cx="3926941" cy="1902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0"/>
              </a:lnSpc>
            </a:pPr>
            <a:r>
              <a:rPr lang="en-US" sz="2764" b="true">
                <a:solidFill>
                  <a:srgbClr val="44312B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Provocarea 1</a:t>
            </a:r>
            <a:r>
              <a:rPr lang="en-US" sz="2764">
                <a:solidFill>
                  <a:srgbClr val="44312B"/>
                </a:solidFill>
                <a:latin typeface="Playpen Sans"/>
                <a:ea typeface="Playpen Sans"/>
                <a:cs typeface="Playpen Sans"/>
                <a:sym typeface="Playpen Sans"/>
              </a:rPr>
              <a:t> NUMERELE NATURALE 0-1 000</a:t>
            </a:r>
          </a:p>
          <a:p>
            <a:pPr algn="ctr">
              <a:lnSpc>
                <a:spcPts val="373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375357" y="5436738"/>
            <a:ext cx="8934957" cy="2277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         SE DAU NUMERELE: 123, 537, 279, 402, 867, 265, 964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    A) ORDONEAZĂ CRESCĂTOR NUMERELE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    B) ÎNCERCUIEȘTE NUMERELE PARE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    C) DESCOMPUNE CEL MAI MARE NUMĂR</a:t>
            </a:r>
          </a:p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    D) ROTUNJEȘTE LA SUTE CEL MAI MIC NUMĂR DIN ȘIR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03322" y="8331789"/>
            <a:ext cx="20361607" cy="2367037"/>
          </a:xfrm>
          <a:custGeom>
            <a:avLst/>
            <a:gdLst/>
            <a:ahLst/>
            <a:cxnLst/>
            <a:rect r="r" b="b" t="t" l="l"/>
            <a:pathLst>
              <a:path h="2367037" w="20361607">
                <a:moveTo>
                  <a:pt x="0" y="0"/>
                </a:moveTo>
                <a:lnTo>
                  <a:pt x="20361607" y="0"/>
                </a:lnTo>
                <a:lnTo>
                  <a:pt x="20361607" y="2367037"/>
                </a:lnTo>
                <a:lnTo>
                  <a:pt x="0" y="2367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97341" y="498144"/>
            <a:ext cx="7178495" cy="2961129"/>
          </a:xfrm>
          <a:custGeom>
            <a:avLst/>
            <a:gdLst/>
            <a:ahLst/>
            <a:cxnLst/>
            <a:rect r="r" b="b" t="t" l="l"/>
            <a:pathLst>
              <a:path h="2961129" w="7178495">
                <a:moveTo>
                  <a:pt x="0" y="0"/>
                </a:moveTo>
                <a:lnTo>
                  <a:pt x="7178495" y="0"/>
                </a:lnTo>
                <a:lnTo>
                  <a:pt x="7178495" y="2961130"/>
                </a:lnTo>
                <a:lnTo>
                  <a:pt x="0" y="29611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87232" y="5916219"/>
            <a:ext cx="12637627" cy="3846234"/>
          </a:xfrm>
          <a:custGeom>
            <a:avLst/>
            <a:gdLst/>
            <a:ahLst/>
            <a:cxnLst/>
            <a:rect r="r" b="b" t="t" l="l"/>
            <a:pathLst>
              <a:path h="3846234" w="12637627">
                <a:moveTo>
                  <a:pt x="0" y="0"/>
                </a:moveTo>
                <a:lnTo>
                  <a:pt x="12637627" y="0"/>
                </a:lnTo>
                <a:lnTo>
                  <a:pt x="12637627" y="3846234"/>
                </a:lnTo>
                <a:lnTo>
                  <a:pt x="0" y="38462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180530" y="1183224"/>
            <a:ext cx="3926941" cy="1902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0"/>
              </a:lnSpc>
            </a:pPr>
            <a:r>
              <a:rPr lang="en-US" sz="2764" b="true">
                <a:solidFill>
                  <a:srgbClr val="44312B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Provocarea 2</a:t>
            </a:r>
            <a:r>
              <a:rPr lang="en-US" sz="2764">
                <a:solidFill>
                  <a:srgbClr val="44312B"/>
                </a:solidFill>
                <a:latin typeface="Playpen Sans"/>
                <a:ea typeface="Playpen Sans"/>
                <a:cs typeface="Playpen Sans"/>
                <a:sym typeface="Playpen Sans"/>
              </a:rPr>
              <a:t> </a:t>
            </a:r>
          </a:p>
          <a:p>
            <a:pPr algn="ctr">
              <a:lnSpc>
                <a:spcPts val="3870"/>
              </a:lnSpc>
            </a:pPr>
            <a:r>
              <a:rPr lang="en-US" sz="2764">
                <a:solidFill>
                  <a:srgbClr val="44312B"/>
                </a:solidFill>
                <a:latin typeface="Playpen Sans"/>
                <a:ea typeface="Playpen Sans"/>
                <a:cs typeface="Playpen Sans"/>
                <a:sym typeface="Playpen Sans"/>
              </a:rPr>
              <a:t>OPERAȚII MATEMATICE </a:t>
            </a:r>
          </a:p>
          <a:p>
            <a:pPr algn="ctr">
              <a:lnSpc>
                <a:spcPts val="373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677581"/>
            <a:ext cx="8137282" cy="7335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APLICĂ V</a:t>
            </a: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OCABULARUL MATEMATIC! CALCULEAZĂ!</a:t>
            </a: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l">
              <a:lnSpc>
                <a:spcPts val="2487"/>
              </a:lnSpc>
              <a:spcBef>
                <a:spcPct val="0"/>
              </a:spcBef>
            </a:pPr>
            <a:r>
              <a:rPr lang="en-US" sz="17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AFLĂ SUMA NUMERELOR SCRISE PE FIECARE DINTRE VIEȚUITOARELE MARINE ȘI DIFERENȚA NUMERELOR SCRISE PE FIECARE DINTRE VIEȚUITOARELE CARE TRĂIESC PE USCAT:</a:t>
            </a: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03322" y="8331789"/>
            <a:ext cx="20361607" cy="2367037"/>
          </a:xfrm>
          <a:custGeom>
            <a:avLst/>
            <a:gdLst/>
            <a:ahLst/>
            <a:cxnLst/>
            <a:rect r="r" b="b" t="t" l="l"/>
            <a:pathLst>
              <a:path h="2367037" w="20361607">
                <a:moveTo>
                  <a:pt x="0" y="0"/>
                </a:moveTo>
                <a:lnTo>
                  <a:pt x="20361607" y="0"/>
                </a:lnTo>
                <a:lnTo>
                  <a:pt x="20361607" y="2367037"/>
                </a:lnTo>
                <a:lnTo>
                  <a:pt x="0" y="2367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71550"/>
            <a:ext cx="8708157" cy="90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 </a:t>
            </a: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   LA DUBLUL NUMĂRULUI 9 ADAUGĂ SFERTUL NUMĂRULUI    12.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2748898"/>
            <a:ext cx="7942907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AFLĂ NUMĂRUL DE 4 ORI MAI MARE DECÂT 6,.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34462" y="4069047"/>
            <a:ext cx="6061851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MICȘOREAZĂ DE 5 ORI NUMERELE , 40,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1981" y="5169670"/>
            <a:ext cx="12807649" cy="4741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1"/>
              </a:lnSpc>
            </a:pPr>
            <a:r>
              <a:rPr lang="en-US" sz="243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AFLA NUMARUL NECUNOSCUT:</a:t>
            </a:r>
          </a:p>
          <a:p>
            <a:pPr algn="l">
              <a:lnSpc>
                <a:spcPts val="3411"/>
              </a:lnSpc>
            </a:pPr>
          </a:p>
          <a:p>
            <a:pPr algn="l">
              <a:lnSpc>
                <a:spcPts val="3411"/>
              </a:lnSpc>
            </a:pPr>
            <a:r>
              <a:rPr lang="en-US" sz="243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A+56=261      769-B=184    CX3=27        54: D=  6</a:t>
            </a:r>
          </a:p>
          <a:p>
            <a:pPr algn="ctr">
              <a:lnSpc>
                <a:spcPts val="3411"/>
              </a:lnSpc>
            </a:pPr>
          </a:p>
          <a:p>
            <a:pPr algn="ctr">
              <a:lnSpc>
                <a:spcPts val="3411"/>
              </a:lnSpc>
            </a:pPr>
          </a:p>
          <a:p>
            <a:pPr algn="ctr">
              <a:lnSpc>
                <a:spcPts val="3411"/>
              </a:lnSpc>
            </a:pPr>
          </a:p>
          <a:p>
            <a:pPr algn="ctr">
              <a:lnSpc>
                <a:spcPts val="3411"/>
              </a:lnSpc>
            </a:pPr>
          </a:p>
          <a:p>
            <a:pPr algn="ctr">
              <a:lnSpc>
                <a:spcPts val="3411"/>
              </a:lnSpc>
            </a:pPr>
          </a:p>
          <a:p>
            <a:pPr algn="ctr">
              <a:lnSpc>
                <a:spcPts val="3411"/>
              </a:lnSpc>
            </a:pPr>
          </a:p>
          <a:p>
            <a:pPr algn="ctr">
              <a:lnSpc>
                <a:spcPts val="3411"/>
              </a:lnSpc>
            </a:pPr>
          </a:p>
          <a:p>
            <a:pPr algn="ctr">
              <a:lnSpc>
                <a:spcPts val="3411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13541" y="488334"/>
            <a:ext cx="7178495" cy="2893746"/>
          </a:xfrm>
          <a:custGeom>
            <a:avLst/>
            <a:gdLst/>
            <a:ahLst/>
            <a:cxnLst/>
            <a:rect r="r" b="b" t="t" l="l"/>
            <a:pathLst>
              <a:path h="2893746" w="7178495">
                <a:moveTo>
                  <a:pt x="0" y="0"/>
                </a:moveTo>
                <a:lnTo>
                  <a:pt x="7178495" y="0"/>
                </a:lnTo>
                <a:lnTo>
                  <a:pt x="7178495" y="2893746"/>
                </a:lnTo>
                <a:lnTo>
                  <a:pt x="0" y="2893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32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803322" y="8331789"/>
            <a:ext cx="20361607" cy="2367037"/>
          </a:xfrm>
          <a:custGeom>
            <a:avLst/>
            <a:gdLst/>
            <a:ahLst/>
            <a:cxnLst/>
            <a:rect r="r" b="b" t="t" l="l"/>
            <a:pathLst>
              <a:path h="2367037" w="20361607">
                <a:moveTo>
                  <a:pt x="0" y="0"/>
                </a:moveTo>
                <a:lnTo>
                  <a:pt x="20361607" y="0"/>
                </a:lnTo>
                <a:lnTo>
                  <a:pt x="20361607" y="2367037"/>
                </a:lnTo>
                <a:lnTo>
                  <a:pt x="0" y="2367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180530" y="1221199"/>
            <a:ext cx="3926941" cy="931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0"/>
              </a:lnSpc>
            </a:pPr>
            <a:r>
              <a:rPr lang="en-US" sz="2764" b="true">
                <a:solidFill>
                  <a:srgbClr val="44312B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Provocarea 3</a:t>
            </a:r>
          </a:p>
          <a:p>
            <a:pPr algn="ctr">
              <a:lnSpc>
                <a:spcPts val="373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819344" y="5366707"/>
            <a:ext cx="8324656" cy="2277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</a:pPr>
            <a:r>
              <a:rPr lang="en-US" sz="2576" u="sng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  <a:hlinkClick r:id="rId6" tooltip="https://learningapps.org/display?v=pd0d3ddq525"/>
              </a:rPr>
              <a:t>ASOCIAZĂ PENTRU FIECARE IMAGINE FRACȚIA CORESPUNZĂTOARE:</a:t>
            </a:r>
          </a:p>
          <a:p>
            <a:pPr algn="ctr">
              <a:lnSpc>
                <a:spcPts val="3607"/>
              </a:lnSpc>
            </a:pPr>
          </a:p>
          <a:p>
            <a:pPr algn="ctr">
              <a:lnSpc>
                <a:spcPts val="3607"/>
              </a:lnSpc>
            </a:pPr>
            <a:r>
              <a:rPr lang="en-US" sz="2576" u="sng">
                <a:solidFill>
                  <a:srgbClr val="004AAD"/>
                </a:solidFill>
                <a:latin typeface="Finger Paint"/>
                <a:ea typeface="Finger Paint"/>
                <a:cs typeface="Finger Paint"/>
                <a:sym typeface="Finger Paint"/>
              </a:rPr>
              <a:t>HTTPS://LEARNINGAPPS.ORG/41007905</a:t>
            </a: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5397526" y="2095221"/>
            <a:ext cx="717849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FRACȚII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080805" y="515123"/>
            <a:ext cx="7178495" cy="2893746"/>
          </a:xfrm>
          <a:custGeom>
            <a:avLst/>
            <a:gdLst/>
            <a:ahLst/>
            <a:cxnLst/>
            <a:rect r="r" b="b" t="t" l="l"/>
            <a:pathLst>
              <a:path h="2893746" w="7178495">
                <a:moveTo>
                  <a:pt x="0" y="0"/>
                </a:moveTo>
                <a:lnTo>
                  <a:pt x="7178495" y="0"/>
                </a:lnTo>
                <a:lnTo>
                  <a:pt x="7178495" y="2893747"/>
                </a:lnTo>
                <a:lnTo>
                  <a:pt x="0" y="28937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32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803322" y="8331789"/>
            <a:ext cx="20361607" cy="2367037"/>
          </a:xfrm>
          <a:custGeom>
            <a:avLst/>
            <a:gdLst/>
            <a:ahLst/>
            <a:cxnLst/>
            <a:rect r="r" b="b" t="t" l="l"/>
            <a:pathLst>
              <a:path h="2367037" w="20361607">
                <a:moveTo>
                  <a:pt x="0" y="0"/>
                </a:moveTo>
                <a:lnTo>
                  <a:pt x="20361607" y="0"/>
                </a:lnTo>
                <a:lnTo>
                  <a:pt x="20361607" y="2367037"/>
                </a:lnTo>
                <a:lnTo>
                  <a:pt x="0" y="2367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4309" y="2348247"/>
            <a:ext cx="7778479" cy="7359879"/>
          </a:xfrm>
          <a:custGeom>
            <a:avLst/>
            <a:gdLst/>
            <a:ahLst/>
            <a:cxnLst/>
            <a:rect r="r" b="b" t="t" l="l"/>
            <a:pathLst>
              <a:path h="7359879" w="7778479">
                <a:moveTo>
                  <a:pt x="0" y="0"/>
                </a:moveTo>
                <a:lnTo>
                  <a:pt x="7778479" y="0"/>
                </a:lnTo>
                <a:lnTo>
                  <a:pt x="7778479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0458" r="0" b="-204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109792" y="981075"/>
            <a:ext cx="3926941" cy="931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0"/>
              </a:lnSpc>
            </a:pPr>
            <a:r>
              <a:rPr lang="en-US" sz="2764" b="true">
                <a:solidFill>
                  <a:srgbClr val="44312B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Provocarea 3</a:t>
            </a:r>
          </a:p>
          <a:p>
            <a:pPr algn="ctr">
              <a:lnSpc>
                <a:spcPts val="373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484015" y="1904847"/>
            <a:ext cx="717849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FRACȚII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03322" y="8331789"/>
            <a:ext cx="20361607" cy="2367037"/>
          </a:xfrm>
          <a:custGeom>
            <a:avLst/>
            <a:gdLst/>
            <a:ahLst/>
            <a:cxnLst/>
            <a:rect r="r" b="b" t="t" l="l"/>
            <a:pathLst>
              <a:path h="2367037" w="20361607">
                <a:moveTo>
                  <a:pt x="0" y="0"/>
                </a:moveTo>
                <a:lnTo>
                  <a:pt x="20361607" y="0"/>
                </a:lnTo>
                <a:lnTo>
                  <a:pt x="20361607" y="2367037"/>
                </a:lnTo>
                <a:lnTo>
                  <a:pt x="0" y="2367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774536" y="636061"/>
            <a:ext cx="7178495" cy="2893746"/>
          </a:xfrm>
          <a:custGeom>
            <a:avLst/>
            <a:gdLst/>
            <a:ahLst/>
            <a:cxnLst/>
            <a:rect r="r" b="b" t="t" l="l"/>
            <a:pathLst>
              <a:path h="2893746" w="7178495">
                <a:moveTo>
                  <a:pt x="0" y="0"/>
                </a:moveTo>
                <a:lnTo>
                  <a:pt x="7178495" y="0"/>
                </a:lnTo>
                <a:lnTo>
                  <a:pt x="7178495" y="2893746"/>
                </a:lnTo>
                <a:lnTo>
                  <a:pt x="0" y="2893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2328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774536" y="1634030"/>
            <a:ext cx="717849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PROVOCAREA  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774536" y="2352209"/>
            <a:ext cx="717849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UNIȚĂȚI DE MĂSURĂ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85288" y="4959691"/>
            <a:ext cx="7934982" cy="2277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000000"/>
                </a:solidFill>
                <a:latin typeface="Coming Soon"/>
                <a:ea typeface="Coming Soon"/>
                <a:cs typeface="Coming Soon"/>
                <a:sym typeface="Coming Soon"/>
              </a:rPr>
              <a:t>AS</a:t>
            </a:r>
            <a:r>
              <a:rPr lang="en-US" sz="2576">
                <a:solidFill>
                  <a:srgbClr val="000000"/>
                </a:solidFill>
                <a:latin typeface="Coming Soon"/>
                <a:ea typeface="Coming Soon"/>
                <a:cs typeface="Coming Soon"/>
                <a:sym typeface="Coming Soon"/>
              </a:rPr>
              <a:t>OCIAZĂ FIECĂRII IMAGINI UNITATEA DE MĂSURĂ POTRIVITĂ:</a:t>
            </a: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 u="sng">
                <a:solidFill>
                  <a:srgbClr val="004AAD"/>
                </a:solidFill>
                <a:latin typeface="Coming Soon"/>
                <a:ea typeface="Coming Soon"/>
                <a:cs typeface="Coming Soon"/>
                <a:sym typeface="Coming Soon"/>
                <a:hlinkClick r:id="rId6" tooltip="https://learningapps.org/41008160"/>
              </a:rPr>
              <a:t>HTTPS://LEARNINGAPPS.ORG/41008160</a:t>
            </a: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03322" y="8331789"/>
            <a:ext cx="20361607" cy="2367037"/>
          </a:xfrm>
          <a:custGeom>
            <a:avLst/>
            <a:gdLst/>
            <a:ahLst/>
            <a:cxnLst/>
            <a:rect r="r" b="b" t="t" l="l"/>
            <a:pathLst>
              <a:path h="2367037" w="20361607">
                <a:moveTo>
                  <a:pt x="0" y="0"/>
                </a:moveTo>
                <a:lnTo>
                  <a:pt x="20361607" y="0"/>
                </a:lnTo>
                <a:lnTo>
                  <a:pt x="20361607" y="2367037"/>
                </a:lnTo>
                <a:lnTo>
                  <a:pt x="0" y="23670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363783" y="244307"/>
            <a:ext cx="7178495" cy="2893746"/>
          </a:xfrm>
          <a:custGeom>
            <a:avLst/>
            <a:gdLst/>
            <a:ahLst/>
            <a:cxnLst/>
            <a:rect r="r" b="b" t="t" l="l"/>
            <a:pathLst>
              <a:path h="2893746" w="7178495">
                <a:moveTo>
                  <a:pt x="0" y="0"/>
                </a:moveTo>
                <a:lnTo>
                  <a:pt x="7178495" y="0"/>
                </a:lnTo>
                <a:lnTo>
                  <a:pt x="7178495" y="2893746"/>
                </a:lnTo>
                <a:lnTo>
                  <a:pt x="0" y="2893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232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6783" y="2605235"/>
            <a:ext cx="8225646" cy="7359879"/>
          </a:xfrm>
          <a:custGeom>
            <a:avLst/>
            <a:gdLst/>
            <a:ahLst/>
            <a:cxnLst/>
            <a:rect r="r" b="b" t="t" l="l"/>
            <a:pathLst>
              <a:path h="7359879" w="8225646">
                <a:moveTo>
                  <a:pt x="0" y="0"/>
                </a:moveTo>
                <a:lnTo>
                  <a:pt x="8225646" y="0"/>
                </a:lnTo>
                <a:lnTo>
                  <a:pt x="8225646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4508" r="0" b="-2450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712588" y="775673"/>
            <a:ext cx="717849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PROVOCAREA  4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363783" y="1634030"/>
            <a:ext cx="717849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000000"/>
                </a:solidFill>
                <a:latin typeface="Finger Paint"/>
                <a:ea typeface="Finger Paint"/>
                <a:cs typeface="Finger Paint"/>
                <a:sym typeface="Finger Paint"/>
              </a:rPr>
              <a:t>UNIȚĂȚI DE MĂSURĂ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62760" y="646513"/>
            <a:ext cx="7178495" cy="2893746"/>
          </a:xfrm>
          <a:custGeom>
            <a:avLst/>
            <a:gdLst/>
            <a:ahLst/>
            <a:cxnLst/>
            <a:rect r="r" b="b" t="t" l="l"/>
            <a:pathLst>
              <a:path h="2893746" w="7178495">
                <a:moveTo>
                  <a:pt x="0" y="0"/>
                </a:moveTo>
                <a:lnTo>
                  <a:pt x="7178495" y="0"/>
                </a:lnTo>
                <a:lnTo>
                  <a:pt x="7178495" y="2893747"/>
                </a:lnTo>
                <a:lnTo>
                  <a:pt x="0" y="28937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32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803322" y="8331789"/>
            <a:ext cx="20361607" cy="2367037"/>
          </a:xfrm>
          <a:custGeom>
            <a:avLst/>
            <a:gdLst/>
            <a:ahLst/>
            <a:cxnLst/>
            <a:rect r="r" b="b" t="t" l="l"/>
            <a:pathLst>
              <a:path h="2367037" w="20361607">
                <a:moveTo>
                  <a:pt x="0" y="0"/>
                </a:moveTo>
                <a:lnTo>
                  <a:pt x="20361607" y="0"/>
                </a:lnTo>
                <a:lnTo>
                  <a:pt x="20361607" y="2367037"/>
                </a:lnTo>
                <a:lnTo>
                  <a:pt x="0" y="2367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032669" y="1445809"/>
            <a:ext cx="3926941" cy="931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0"/>
              </a:lnSpc>
            </a:pPr>
            <a:r>
              <a:rPr lang="en-US" sz="2764" b="true">
                <a:solidFill>
                  <a:srgbClr val="44312B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Provocarea 5</a:t>
            </a:r>
          </a:p>
          <a:p>
            <a:pPr algn="ctr">
              <a:lnSpc>
                <a:spcPts val="373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5262760" y="2319830"/>
            <a:ext cx="717849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FIGURI ȘI CORPURI GEOMETRICE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39238" y="4890473"/>
            <a:ext cx="952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661873"/>
            <a:ext cx="16230600" cy="90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Coming Soon"/>
                <a:ea typeface="Coming Soon"/>
                <a:cs typeface="Coming Soon"/>
                <a:sym typeface="Coming Soon"/>
              </a:rPr>
              <a:t>DENUMEȘTE CORPURILE GEOMETRICE, GĂSEȘTE OBIECTE ȘI ASOCIAZĂ IMAGINEA IN CARE ESTE REPREZENTATĂ DESFĂȘURAREA FIECĂRUI CORP GEOMETRIC: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12945" y="7113999"/>
            <a:ext cx="8146665" cy="182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</a:pPr>
            <a:r>
              <a:rPr lang="en-US" sz="2576" u="sng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HTTPS://LEARNINGAPPS.ORG/41043711</a:t>
            </a:r>
          </a:p>
          <a:p>
            <a:pPr algn="ctr">
              <a:lnSpc>
                <a:spcPts val="3607"/>
              </a:lnSpc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  <a:p>
            <a:pPr algn="ctr">
              <a:lnSpc>
                <a:spcPts val="360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959610" y="488334"/>
            <a:ext cx="7178495" cy="2893746"/>
          </a:xfrm>
          <a:custGeom>
            <a:avLst/>
            <a:gdLst/>
            <a:ahLst/>
            <a:cxnLst/>
            <a:rect r="r" b="b" t="t" l="l"/>
            <a:pathLst>
              <a:path h="2893746" w="7178495">
                <a:moveTo>
                  <a:pt x="0" y="0"/>
                </a:moveTo>
                <a:lnTo>
                  <a:pt x="7178495" y="0"/>
                </a:lnTo>
                <a:lnTo>
                  <a:pt x="7178495" y="2893746"/>
                </a:lnTo>
                <a:lnTo>
                  <a:pt x="0" y="2893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328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803322" y="8331789"/>
            <a:ext cx="20361607" cy="2367037"/>
          </a:xfrm>
          <a:custGeom>
            <a:avLst/>
            <a:gdLst/>
            <a:ahLst/>
            <a:cxnLst/>
            <a:rect r="r" b="b" t="t" l="l"/>
            <a:pathLst>
              <a:path h="2367037" w="20361607">
                <a:moveTo>
                  <a:pt x="0" y="0"/>
                </a:moveTo>
                <a:lnTo>
                  <a:pt x="20361607" y="0"/>
                </a:lnTo>
                <a:lnTo>
                  <a:pt x="20361607" y="2367037"/>
                </a:lnTo>
                <a:lnTo>
                  <a:pt x="0" y="236703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24433" y="1267683"/>
            <a:ext cx="8788225" cy="7359879"/>
          </a:xfrm>
          <a:custGeom>
            <a:avLst/>
            <a:gdLst/>
            <a:ahLst/>
            <a:cxnLst/>
            <a:rect r="r" b="b" t="t" l="l"/>
            <a:pathLst>
              <a:path h="7359879" w="8788225">
                <a:moveTo>
                  <a:pt x="0" y="0"/>
                </a:moveTo>
                <a:lnTo>
                  <a:pt x="8788225" y="0"/>
                </a:lnTo>
                <a:lnTo>
                  <a:pt x="8788225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9604" r="0" b="-2960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41255" y="981075"/>
            <a:ext cx="3926941" cy="9311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0"/>
              </a:lnSpc>
            </a:pPr>
            <a:r>
              <a:rPr lang="en-US" sz="2764" b="true">
                <a:solidFill>
                  <a:srgbClr val="44312B"/>
                </a:solidFill>
                <a:latin typeface="Playpen Sans Bold"/>
                <a:ea typeface="Playpen Sans Bold"/>
                <a:cs typeface="Playpen Sans Bold"/>
                <a:sym typeface="Playpen Sans Bold"/>
              </a:rPr>
              <a:t>Provocarea 5</a:t>
            </a:r>
          </a:p>
          <a:p>
            <a:pPr algn="ctr">
              <a:lnSpc>
                <a:spcPts val="373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0815478" y="1878057"/>
            <a:ext cx="717849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FIGURI ȘI CORPURI GEOMETRICE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39238" y="4890473"/>
            <a:ext cx="9525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5867" y="367149"/>
            <a:ext cx="7253891" cy="9919851"/>
          </a:xfrm>
          <a:custGeom>
            <a:avLst/>
            <a:gdLst/>
            <a:ahLst/>
            <a:cxnLst/>
            <a:rect r="r" b="b" t="t" l="l"/>
            <a:pathLst>
              <a:path h="9919851" w="7253891">
                <a:moveTo>
                  <a:pt x="0" y="0"/>
                </a:moveTo>
                <a:lnTo>
                  <a:pt x="7253891" y="0"/>
                </a:lnTo>
                <a:lnTo>
                  <a:pt x="7253891" y="9919851"/>
                </a:lnTo>
                <a:lnTo>
                  <a:pt x="0" y="99198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823748" y="1468948"/>
            <a:ext cx="7152030" cy="5056118"/>
          </a:xfrm>
          <a:custGeom>
            <a:avLst/>
            <a:gdLst/>
            <a:ahLst/>
            <a:cxnLst/>
            <a:rect r="r" b="b" t="t" l="l"/>
            <a:pathLst>
              <a:path h="5056118" w="7152030">
                <a:moveTo>
                  <a:pt x="0" y="0"/>
                </a:moveTo>
                <a:lnTo>
                  <a:pt x="7152030" y="0"/>
                </a:lnTo>
                <a:lnTo>
                  <a:pt x="7152030" y="5056118"/>
                </a:lnTo>
                <a:lnTo>
                  <a:pt x="0" y="50561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144000" y="810967"/>
            <a:ext cx="8511527" cy="430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3"/>
              </a:lnSpc>
            </a:pPr>
            <a:r>
              <a:rPr lang="en-US" sz="2538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OBȚINEREA   PERFORMANȚEI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715737" y="7195965"/>
            <a:ext cx="13850184" cy="3386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4"/>
              </a:lnSpc>
            </a:pPr>
            <a:r>
              <a:rPr lang="en-US" sz="2781">
                <a:solidFill>
                  <a:srgbClr val="74412E"/>
                </a:solidFill>
                <a:latin typeface="Coming Soon"/>
                <a:ea typeface="Coming Soon"/>
                <a:cs typeface="Coming Soon"/>
                <a:sym typeface="Coming Soon"/>
              </a:rPr>
              <a:t>PIRAȚII AU ADUNAT SCOICI PENTRU A MARCA LOCUL ÎN CARE AU ASCUNS COMOARA:</a:t>
            </a:r>
          </a:p>
          <a:p>
            <a:pPr algn="ctr" marL="600588" indent="-300294" lvl="1">
              <a:lnSpc>
                <a:spcPts val="3894"/>
              </a:lnSpc>
              <a:buAutoNum type="arabicPeriod" startAt="1"/>
            </a:pPr>
            <a:r>
              <a:rPr lang="en-US" sz="2781">
                <a:solidFill>
                  <a:srgbClr val="74412E"/>
                </a:solidFill>
                <a:latin typeface="Coming Soon"/>
                <a:ea typeface="Coming Soon"/>
                <a:cs typeface="Coming Soon"/>
                <a:sym typeface="Coming Soon"/>
              </a:rPr>
              <a:t>ÎN CE ZI AU ADUNAT CELE MAI MULTE SCOICI? DAR CELE MAI PUȚINE?</a:t>
            </a:r>
          </a:p>
          <a:p>
            <a:pPr algn="ctr" marL="600588" indent="-300294" lvl="1">
              <a:lnSpc>
                <a:spcPts val="3894"/>
              </a:lnSpc>
              <a:buAutoNum type="arabicPeriod" startAt="1"/>
            </a:pPr>
            <a:r>
              <a:rPr lang="en-US" sz="2781">
                <a:solidFill>
                  <a:srgbClr val="74412E"/>
                </a:solidFill>
                <a:latin typeface="Coming Soon"/>
                <a:ea typeface="Coming Soon"/>
                <a:cs typeface="Coming Soon"/>
                <a:sym typeface="Coming Soon"/>
              </a:rPr>
              <a:t> CÂTE SCOICI AU ADUNAT ÎN PRIMELE 3 ZILE ALE SĂPTĂMÂNII?</a:t>
            </a:r>
          </a:p>
          <a:p>
            <a:pPr algn="ctr" marL="600588" indent="-300294" lvl="1">
              <a:lnSpc>
                <a:spcPts val="3894"/>
              </a:lnSpc>
              <a:buAutoNum type="arabicPeriod" startAt="1"/>
            </a:pPr>
            <a:r>
              <a:rPr lang="en-US" sz="2781">
                <a:solidFill>
                  <a:srgbClr val="74412E"/>
                </a:solidFill>
                <a:latin typeface="Coming Soon"/>
                <a:ea typeface="Coming Soon"/>
                <a:cs typeface="Coming Soon"/>
                <a:sym typeface="Coming Soon"/>
              </a:rPr>
              <a:t>CU CÂTE SCOICI AU ADUNAT MAI MULT VINERI FAȚĂ DE SÂMBĂTĂ?</a:t>
            </a:r>
          </a:p>
          <a:p>
            <a:pPr algn="ctr">
              <a:lnSpc>
                <a:spcPts val="3894"/>
              </a:lnSpc>
            </a:pPr>
          </a:p>
          <a:p>
            <a:pPr algn="ctr">
              <a:lnSpc>
                <a:spcPts val="3894"/>
              </a:lnSpc>
            </a:pPr>
          </a:p>
          <a:p>
            <a:pPr algn="ctr">
              <a:lnSpc>
                <a:spcPts val="389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32441" y="1714912"/>
            <a:ext cx="8037908" cy="6520753"/>
          </a:xfrm>
          <a:custGeom>
            <a:avLst/>
            <a:gdLst/>
            <a:ahLst/>
            <a:cxnLst/>
            <a:rect r="r" b="b" t="t" l="l"/>
            <a:pathLst>
              <a:path h="6520753" w="8037908">
                <a:moveTo>
                  <a:pt x="0" y="0"/>
                </a:moveTo>
                <a:lnTo>
                  <a:pt x="8037908" y="0"/>
                </a:lnTo>
                <a:lnTo>
                  <a:pt x="8037908" y="6520753"/>
                </a:lnTo>
                <a:lnTo>
                  <a:pt x="0" y="65207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78682" y="7225124"/>
            <a:ext cx="4112355" cy="1706627"/>
          </a:xfrm>
          <a:custGeom>
            <a:avLst/>
            <a:gdLst/>
            <a:ahLst/>
            <a:cxnLst/>
            <a:rect r="r" b="b" t="t" l="l"/>
            <a:pathLst>
              <a:path h="1706627" w="4112355">
                <a:moveTo>
                  <a:pt x="0" y="0"/>
                </a:moveTo>
                <a:lnTo>
                  <a:pt x="4112355" y="0"/>
                </a:lnTo>
                <a:lnTo>
                  <a:pt x="4112355" y="1706628"/>
                </a:lnTo>
                <a:lnTo>
                  <a:pt x="0" y="17066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05467" y="1191774"/>
            <a:ext cx="10774526" cy="6033350"/>
          </a:xfrm>
          <a:custGeom>
            <a:avLst/>
            <a:gdLst/>
            <a:ahLst/>
            <a:cxnLst/>
            <a:rect r="r" b="b" t="t" l="l"/>
            <a:pathLst>
              <a:path h="6033350" w="10774526">
                <a:moveTo>
                  <a:pt x="0" y="0"/>
                </a:moveTo>
                <a:lnTo>
                  <a:pt x="10774526" y="0"/>
                </a:lnTo>
                <a:lnTo>
                  <a:pt x="10774526" y="6033350"/>
                </a:lnTo>
                <a:lnTo>
                  <a:pt x="0" y="60333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24728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959369" y="426262"/>
            <a:ext cx="8651485" cy="422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44312B"/>
                </a:solidFill>
                <a:latin typeface="Finger Paint"/>
                <a:ea typeface="Finger Paint"/>
                <a:cs typeface="Finger Paint"/>
                <a:sym typeface="Finger Paint"/>
              </a:rPr>
              <a:t>EVALUARE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32441" y="1714912"/>
            <a:ext cx="8037908" cy="6520753"/>
          </a:xfrm>
          <a:custGeom>
            <a:avLst/>
            <a:gdLst/>
            <a:ahLst/>
            <a:cxnLst/>
            <a:rect r="r" b="b" t="t" l="l"/>
            <a:pathLst>
              <a:path h="6520753" w="8037908">
                <a:moveTo>
                  <a:pt x="0" y="0"/>
                </a:moveTo>
                <a:lnTo>
                  <a:pt x="8037908" y="0"/>
                </a:lnTo>
                <a:lnTo>
                  <a:pt x="8037908" y="6520753"/>
                </a:lnTo>
                <a:lnTo>
                  <a:pt x="0" y="65207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78682" y="7225124"/>
            <a:ext cx="4112355" cy="1706627"/>
          </a:xfrm>
          <a:custGeom>
            <a:avLst/>
            <a:gdLst/>
            <a:ahLst/>
            <a:cxnLst/>
            <a:rect r="r" b="b" t="t" l="l"/>
            <a:pathLst>
              <a:path h="1706627" w="4112355">
                <a:moveTo>
                  <a:pt x="0" y="0"/>
                </a:moveTo>
                <a:lnTo>
                  <a:pt x="4112355" y="0"/>
                </a:lnTo>
                <a:lnTo>
                  <a:pt x="4112355" y="1706628"/>
                </a:lnTo>
                <a:lnTo>
                  <a:pt x="0" y="17066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316106" y="1202783"/>
            <a:ext cx="10971894" cy="6022342"/>
          </a:xfrm>
          <a:custGeom>
            <a:avLst/>
            <a:gdLst/>
            <a:ahLst/>
            <a:cxnLst/>
            <a:rect r="r" b="b" t="t" l="l"/>
            <a:pathLst>
              <a:path h="6022342" w="10971894">
                <a:moveTo>
                  <a:pt x="0" y="0"/>
                </a:moveTo>
                <a:lnTo>
                  <a:pt x="10971894" y="0"/>
                </a:lnTo>
                <a:lnTo>
                  <a:pt x="10971894" y="6022341"/>
                </a:lnTo>
                <a:lnTo>
                  <a:pt x="0" y="60223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22518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959369" y="426262"/>
            <a:ext cx="8651485" cy="422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EVALUARE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32441" y="1714912"/>
            <a:ext cx="8037908" cy="6520753"/>
          </a:xfrm>
          <a:custGeom>
            <a:avLst/>
            <a:gdLst/>
            <a:ahLst/>
            <a:cxnLst/>
            <a:rect r="r" b="b" t="t" l="l"/>
            <a:pathLst>
              <a:path h="6520753" w="8037908">
                <a:moveTo>
                  <a:pt x="0" y="0"/>
                </a:moveTo>
                <a:lnTo>
                  <a:pt x="8037908" y="0"/>
                </a:lnTo>
                <a:lnTo>
                  <a:pt x="8037908" y="6520753"/>
                </a:lnTo>
                <a:lnTo>
                  <a:pt x="0" y="65207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78682" y="7225124"/>
            <a:ext cx="4112355" cy="1706627"/>
          </a:xfrm>
          <a:custGeom>
            <a:avLst/>
            <a:gdLst/>
            <a:ahLst/>
            <a:cxnLst/>
            <a:rect r="r" b="b" t="t" l="l"/>
            <a:pathLst>
              <a:path h="1706627" w="4112355">
                <a:moveTo>
                  <a:pt x="0" y="0"/>
                </a:moveTo>
                <a:lnTo>
                  <a:pt x="4112355" y="0"/>
                </a:lnTo>
                <a:lnTo>
                  <a:pt x="4112355" y="1706628"/>
                </a:lnTo>
                <a:lnTo>
                  <a:pt x="0" y="17066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988309" y="1125195"/>
            <a:ext cx="9270991" cy="6953243"/>
          </a:xfrm>
          <a:custGeom>
            <a:avLst/>
            <a:gdLst/>
            <a:ahLst/>
            <a:cxnLst/>
            <a:rect r="r" b="b" t="t" l="l"/>
            <a:pathLst>
              <a:path h="6953243" w="9270991">
                <a:moveTo>
                  <a:pt x="0" y="0"/>
                </a:moveTo>
                <a:lnTo>
                  <a:pt x="9270991" y="0"/>
                </a:lnTo>
                <a:lnTo>
                  <a:pt x="9270991" y="6953243"/>
                </a:lnTo>
                <a:lnTo>
                  <a:pt x="0" y="69532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959369" y="426262"/>
            <a:ext cx="8651485" cy="422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EVALUARE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7145" y="848534"/>
            <a:ext cx="9270991" cy="6953243"/>
          </a:xfrm>
          <a:custGeom>
            <a:avLst/>
            <a:gdLst/>
            <a:ahLst/>
            <a:cxnLst/>
            <a:rect r="r" b="b" t="t" l="l"/>
            <a:pathLst>
              <a:path h="6953243" w="9270991">
                <a:moveTo>
                  <a:pt x="0" y="0"/>
                </a:moveTo>
                <a:lnTo>
                  <a:pt x="9270992" y="0"/>
                </a:lnTo>
                <a:lnTo>
                  <a:pt x="9270992" y="6953244"/>
                </a:lnTo>
                <a:lnTo>
                  <a:pt x="0" y="69532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018137" y="6535887"/>
            <a:ext cx="7696584" cy="3751113"/>
          </a:xfrm>
          <a:custGeom>
            <a:avLst/>
            <a:gdLst/>
            <a:ahLst/>
            <a:cxnLst/>
            <a:rect r="r" b="b" t="t" l="l"/>
            <a:pathLst>
              <a:path h="3751113" w="7696584">
                <a:moveTo>
                  <a:pt x="0" y="0"/>
                </a:moveTo>
                <a:lnTo>
                  <a:pt x="7696584" y="0"/>
                </a:lnTo>
                <a:lnTo>
                  <a:pt x="7696584" y="3751113"/>
                </a:lnTo>
                <a:lnTo>
                  <a:pt x="0" y="37511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59369" y="426262"/>
            <a:ext cx="8651485" cy="422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00"/>
              </a:lnSpc>
            </a:pPr>
            <a:r>
              <a:rPr lang="en-US" sz="2500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EVALUARE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285818" y="257989"/>
            <a:ext cx="5002182" cy="4326887"/>
          </a:xfrm>
          <a:custGeom>
            <a:avLst/>
            <a:gdLst/>
            <a:ahLst/>
            <a:cxnLst/>
            <a:rect r="r" b="b" t="t" l="l"/>
            <a:pathLst>
              <a:path h="4326887" w="5002182">
                <a:moveTo>
                  <a:pt x="0" y="0"/>
                </a:moveTo>
                <a:lnTo>
                  <a:pt x="5002182" y="0"/>
                </a:lnTo>
                <a:lnTo>
                  <a:pt x="5002182" y="4326887"/>
                </a:lnTo>
                <a:lnTo>
                  <a:pt x="0" y="43268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99793" y="3639909"/>
            <a:ext cx="5311752" cy="3007182"/>
          </a:xfrm>
          <a:custGeom>
            <a:avLst/>
            <a:gdLst/>
            <a:ahLst/>
            <a:cxnLst/>
            <a:rect r="r" b="b" t="t" l="l"/>
            <a:pathLst>
              <a:path h="3007182" w="5311752">
                <a:moveTo>
                  <a:pt x="0" y="0"/>
                </a:moveTo>
                <a:lnTo>
                  <a:pt x="5311752" y="0"/>
                </a:lnTo>
                <a:lnTo>
                  <a:pt x="5311752" y="3007182"/>
                </a:lnTo>
                <a:lnTo>
                  <a:pt x="0" y="30071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6995205"/>
            <a:ext cx="5275274" cy="3006339"/>
          </a:xfrm>
          <a:custGeom>
            <a:avLst/>
            <a:gdLst/>
            <a:ahLst/>
            <a:cxnLst/>
            <a:rect r="r" b="b" t="t" l="l"/>
            <a:pathLst>
              <a:path h="3006339" w="5275274">
                <a:moveTo>
                  <a:pt x="0" y="0"/>
                </a:moveTo>
                <a:lnTo>
                  <a:pt x="5275274" y="0"/>
                </a:lnTo>
                <a:lnTo>
                  <a:pt x="5275274" y="3006338"/>
                </a:lnTo>
                <a:lnTo>
                  <a:pt x="0" y="30063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711545" y="6769694"/>
            <a:ext cx="4504506" cy="2971822"/>
          </a:xfrm>
          <a:custGeom>
            <a:avLst/>
            <a:gdLst/>
            <a:ahLst/>
            <a:cxnLst/>
            <a:rect r="r" b="b" t="t" l="l"/>
            <a:pathLst>
              <a:path h="2971822" w="4504506">
                <a:moveTo>
                  <a:pt x="0" y="0"/>
                </a:moveTo>
                <a:lnTo>
                  <a:pt x="4504506" y="0"/>
                </a:lnTo>
                <a:lnTo>
                  <a:pt x="4504506" y="2971823"/>
                </a:lnTo>
                <a:lnTo>
                  <a:pt x="0" y="29718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242590" y="6540592"/>
            <a:ext cx="6742441" cy="3315167"/>
          </a:xfrm>
          <a:custGeom>
            <a:avLst/>
            <a:gdLst/>
            <a:ahLst/>
            <a:cxnLst/>
            <a:rect r="r" b="b" t="t" l="l"/>
            <a:pathLst>
              <a:path h="3315167" w="6742441">
                <a:moveTo>
                  <a:pt x="0" y="0"/>
                </a:moveTo>
                <a:lnTo>
                  <a:pt x="6742442" y="0"/>
                </a:lnTo>
                <a:lnTo>
                  <a:pt x="6742442" y="3315167"/>
                </a:lnTo>
                <a:lnTo>
                  <a:pt x="0" y="33151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989180" y="1149430"/>
            <a:ext cx="6088048" cy="3994070"/>
          </a:xfrm>
          <a:custGeom>
            <a:avLst/>
            <a:gdLst/>
            <a:ahLst/>
            <a:cxnLst/>
            <a:rect r="r" b="b" t="t" l="l"/>
            <a:pathLst>
              <a:path h="3994070" w="6088048">
                <a:moveTo>
                  <a:pt x="0" y="0"/>
                </a:moveTo>
                <a:lnTo>
                  <a:pt x="6088048" y="0"/>
                </a:lnTo>
                <a:lnTo>
                  <a:pt x="6088048" y="3994070"/>
                </a:lnTo>
                <a:lnTo>
                  <a:pt x="0" y="39940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65027" y="580403"/>
            <a:ext cx="16230600" cy="448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ÎNCHEIEREA LECȚIEI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1723538"/>
            <a:ext cx="3393758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CORABIA PIRAȚILOR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0832" y="2421432"/>
            <a:ext cx="6528978" cy="7627178"/>
          </a:xfrm>
          <a:custGeom>
            <a:avLst/>
            <a:gdLst/>
            <a:ahLst/>
            <a:cxnLst/>
            <a:rect r="r" b="b" t="t" l="l"/>
            <a:pathLst>
              <a:path h="7627178" w="6528978">
                <a:moveTo>
                  <a:pt x="0" y="0"/>
                </a:moveTo>
                <a:lnTo>
                  <a:pt x="6528977" y="0"/>
                </a:lnTo>
                <a:lnTo>
                  <a:pt x="6528977" y="7627178"/>
                </a:lnTo>
                <a:lnTo>
                  <a:pt x="0" y="7627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067" r="0" b="-706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018093" y="2692092"/>
            <a:ext cx="9741441" cy="7085858"/>
          </a:xfrm>
          <a:custGeom>
            <a:avLst/>
            <a:gdLst/>
            <a:ahLst/>
            <a:cxnLst/>
            <a:rect r="r" b="b" t="t" l="l"/>
            <a:pathLst>
              <a:path h="7085858" w="9741441">
                <a:moveTo>
                  <a:pt x="0" y="0"/>
                </a:moveTo>
                <a:lnTo>
                  <a:pt x="9741441" y="0"/>
                </a:lnTo>
                <a:lnTo>
                  <a:pt x="9741441" y="7085858"/>
                </a:lnTo>
                <a:lnTo>
                  <a:pt x="0" y="70858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107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65027" y="580403"/>
            <a:ext cx="16230600" cy="448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ÎNCHEIEREA LECȚIEI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321215" y="775976"/>
            <a:ext cx="3393758" cy="448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7"/>
              </a:lnSpc>
              <a:spcBef>
                <a:spcPct val="0"/>
              </a:spcBef>
            </a:pPr>
            <a:r>
              <a:rPr lang="en-US" sz="2576">
                <a:solidFill>
                  <a:srgbClr val="74412E"/>
                </a:solidFill>
                <a:latin typeface="Finger Paint"/>
                <a:ea typeface="Finger Paint"/>
                <a:cs typeface="Finger Paint"/>
                <a:sym typeface="Finger Paint"/>
              </a:rPr>
              <a:t>CORABIA PIRAȚILOR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22" r="0" b="-9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930414" y="522342"/>
            <a:ext cx="6134785" cy="8735958"/>
          </a:xfrm>
          <a:custGeom>
            <a:avLst/>
            <a:gdLst/>
            <a:ahLst/>
            <a:cxnLst/>
            <a:rect r="r" b="b" t="t" l="l"/>
            <a:pathLst>
              <a:path h="8735958" w="6134785">
                <a:moveTo>
                  <a:pt x="0" y="0"/>
                </a:moveTo>
                <a:lnTo>
                  <a:pt x="6134785" y="0"/>
                </a:lnTo>
                <a:lnTo>
                  <a:pt x="6134785" y="8735958"/>
                </a:lnTo>
                <a:lnTo>
                  <a:pt x="0" y="8735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701" r="0" b="-270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795986" y="1769168"/>
            <a:ext cx="6869122" cy="1070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4"/>
              </a:lnSpc>
              <a:spcBef>
                <a:spcPct val="0"/>
              </a:spcBef>
            </a:pPr>
            <a:r>
              <a:rPr lang="en-US" sz="6246">
                <a:solidFill>
                  <a:srgbClr val="F49440"/>
                </a:solidFill>
                <a:latin typeface="Finger Paint"/>
                <a:ea typeface="Finger Paint"/>
                <a:cs typeface="Finger Paint"/>
                <a:sym typeface="Finger Paint"/>
              </a:rPr>
              <a:t>FELICITĂRI!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DAGo15uObZU</dc:identifier>
  <dcterms:modified xsi:type="dcterms:W3CDTF">2011-08-01T06:04:30Z</dcterms:modified>
  <cp:revision>1</cp:revision>
  <dc:title>Comoara Piraților</dc:title>
</cp:coreProperties>
</file>