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9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677345-32BB-48BA-8B3F-A13531A71B4F}">
          <p14:sldIdLst>
            <p14:sldId id="256"/>
            <p14:sldId id="257"/>
            <p14:sldId id="265"/>
            <p14:sldId id="258"/>
            <p14:sldId id="259"/>
            <p14:sldId id="260"/>
            <p14:sldId id="261"/>
            <p14:sldId id="268"/>
            <p14:sldId id="269"/>
            <p14:sldId id="270"/>
          </p14:sldIdLst>
        </p14:section>
        <p14:section name="Untitled Section" id="{48C4B678-F647-4032-B3C7-5FFAA969D28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1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1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68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00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54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78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23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65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1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3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2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6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learningapps.org/4113645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ordwall.net/ro/resource/93082060/%c5%9ftiin%c5%a3%c4%83/magne%c8%9b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0387" y="304800"/>
            <a:ext cx="8791575" cy="4802909"/>
          </a:xfrm>
        </p:spPr>
        <p:txBody>
          <a:bodyPr>
            <a:normAutofit/>
          </a:bodyPr>
          <a:lstStyle/>
          <a:p>
            <a:r>
              <a:rPr lang="ro-RO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LECȚIE DEMONSTRATIVĂ DESFĂȘURATĂ ÎN URMA PARTICIPĂRII LA JOB SHDOWING , SALONIC, GRECIA</a:t>
            </a:r>
            <a:endParaRPr lang="en-US" sz="4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8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812799"/>
            <a:ext cx="8791575" cy="4913745"/>
          </a:xfrm>
        </p:spPr>
        <p:txBody>
          <a:bodyPr/>
          <a:lstStyle/>
          <a:p>
            <a:pPr algn="l"/>
            <a:endParaRPr lang="ro-RO" dirty="0" smtClean="0"/>
          </a:p>
          <a:p>
            <a:pPr algn="l"/>
            <a:r>
              <a:rPr lang="ro-RO" sz="4800" dirty="0" smtClean="0"/>
              <a:t>                </a:t>
            </a:r>
          </a:p>
          <a:p>
            <a:pPr algn="l"/>
            <a:r>
              <a:rPr lang="ro-RO" sz="4800" dirty="0"/>
              <a:t> </a:t>
            </a:r>
            <a:r>
              <a:rPr lang="ro-RO" sz="4800" dirty="0" smtClean="0"/>
              <a:t>                 </a:t>
            </a:r>
            <a:r>
              <a:rPr lang="ro-RO" sz="4800" b="1" dirty="0" smtClean="0">
                <a:solidFill>
                  <a:srgbClr val="FF0000"/>
                </a:solidFill>
              </a:rPr>
              <a:t>CLASA A VI-A</a:t>
            </a:r>
            <a:endParaRPr lang="ro-RO" sz="4800" b="1" dirty="0">
              <a:solidFill>
                <a:srgbClr val="FF0000"/>
              </a:solidFill>
            </a:endParaRPr>
          </a:p>
          <a:p>
            <a:r>
              <a:rPr lang="ro-RO" sz="4800" b="1" dirty="0" smtClean="0">
                <a:solidFill>
                  <a:srgbClr val="FF0000"/>
                </a:solidFill>
              </a:rPr>
              <a:t> </a:t>
            </a:r>
            <a:r>
              <a:rPr lang="ro-RO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DISCIPLINA: FIZICĂ</a:t>
            </a:r>
          </a:p>
          <a:p>
            <a:pPr algn="ctr"/>
            <a:r>
              <a:rPr lang="ro-RO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4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13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431164"/>
          </a:xfrm>
        </p:spPr>
        <p:txBody>
          <a:bodyPr>
            <a:normAutofit/>
          </a:bodyPr>
          <a:lstStyle/>
          <a:p>
            <a:r>
              <a:rPr lang="ro-RO" b="1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MAGNEȚI INTERACȚIUNI MAGNETICE</a:t>
            </a:r>
            <a:endParaRPr lang="en-US" b="1" i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6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711201"/>
            <a:ext cx="7766936" cy="5255490"/>
          </a:xfrm>
        </p:spPr>
        <p:txBody>
          <a:bodyPr>
            <a:normAutofit/>
          </a:bodyPr>
          <a:lstStyle/>
          <a:p>
            <a:pPr algn="ctr"/>
            <a:r>
              <a:rPr lang="ro-RO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COMPETENȚE SPECIFICE :</a:t>
            </a:r>
          </a:p>
          <a:p>
            <a:pPr algn="l"/>
            <a:r>
              <a:rPr lang="ro-RO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Explorarea proprietăților și fenomenelor fizice în cadrul unor investigații simple</a:t>
            </a:r>
          </a:p>
          <a:p>
            <a:pPr algn="l"/>
            <a:r>
              <a:rPr lang="ro-RO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Identificarea pe baza unor criterii date a fenomenelor fizice din natură sau din aplicații tennologice </a:t>
            </a:r>
          </a:p>
          <a:p>
            <a:pPr algn="l"/>
            <a:r>
              <a:rPr lang="ro-RO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Explorarea din punct de vedere calitativ a fenomenelor fizice din natură și tehnologie utilizând limbajul științific adecvat.</a:t>
            </a:r>
            <a:endParaRPr lang="en-US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951345"/>
            <a:ext cx="7766936" cy="4941455"/>
          </a:xfrm>
        </p:spPr>
        <p:txBody>
          <a:bodyPr>
            <a:normAutofit lnSpcReduction="10000"/>
          </a:bodyPr>
          <a:lstStyle/>
          <a:p>
            <a:pPr algn="ctr"/>
            <a:r>
              <a:rPr lang="ro-RO" sz="2800" b="1" dirty="0" smtClean="0">
                <a:solidFill>
                  <a:srgbClr val="C00000"/>
                </a:solidFill>
              </a:rPr>
              <a:t>COMPETENȚE DERIVATE</a:t>
            </a:r>
          </a:p>
          <a:p>
            <a:pPr algn="ctr"/>
            <a:r>
              <a:rPr lang="ro-RO" sz="2800" b="1" dirty="0" smtClean="0">
                <a:solidFill>
                  <a:srgbClr val="C00000"/>
                </a:solidFill>
              </a:rPr>
              <a:t>      La sfârșitul orei elevii vor fi capabili să:</a:t>
            </a:r>
          </a:p>
          <a:p>
            <a:r>
              <a:rPr lang="ro-RO" sz="2800" b="1" dirty="0" smtClean="0">
                <a:solidFill>
                  <a:srgbClr val="C00000"/>
                </a:solidFill>
              </a:rPr>
              <a:t>   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ro-RO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C</a:t>
            </a:r>
            <a:r>
              <a:rPr lang="en-US" sz="2800" baseline="-25000" dirty="0" smtClean="0">
                <a:solidFill>
                  <a:srgbClr val="C00000"/>
                </a:solidFill>
              </a:rPr>
              <a:t>1 </a:t>
            </a:r>
            <a:r>
              <a:rPr lang="ro-RO" sz="2800" dirty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- </a:t>
            </a:r>
            <a:r>
              <a:rPr lang="en-US" sz="2800" dirty="0" err="1">
                <a:solidFill>
                  <a:srgbClr val="C00000"/>
                </a:solidFill>
              </a:rPr>
              <a:t>să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identifice</a:t>
            </a:r>
            <a:r>
              <a:rPr lang="en-US" sz="2800" dirty="0">
                <a:solidFill>
                  <a:srgbClr val="C00000"/>
                </a:solidFill>
              </a:rPr>
              <a:t>   </a:t>
            </a:r>
            <a:r>
              <a:rPr lang="en-US" sz="2800" dirty="0" err="1">
                <a:solidFill>
                  <a:srgbClr val="C00000"/>
                </a:solidFill>
              </a:rPr>
              <a:t>modul</a:t>
            </a:r>
            <a:r>
              <a:rPr lang="en-US" sz="2800" dirty="0">
                <a:solidFill>
                  <a:srgbClr val="C00000"/>
                </a:solidFill>
              </a:rPr>
              <a:t>  de </a:t>
            </a:r>
            <a:r>
              <a:rPr lang="en-US" sz="2800" dirty="0" err="1">
                <a:solidFill>
                  <a:srgbClr val="C00000"/>
                </a:solidFill>
              </a:rPr>
              <a:t>acţiune</a:t>
            </a:r>
            <a:r>
              <a:rPr lang="en-US" sz="2800" dirty="0">
                <a:solidFill>
                  <a:srgbClr val="C00000"/>
                </a:solidFill>
              </a:rPr>
              <a:t> al </a:t>
            </a:r>
            <a:r>
              <a:rPr lang="en-US" sz="2800" dirty="0" err="1">
                <a:solidFill>
                  <a:srgbClr val="C00000"/>
                </a:solidFill>
              </a:rPr>
              <a:t>magneţilor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asupra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altor</a:t>
            </a:r>
            <a:r>
              <a:rPr lang="en-US" sz="2800" dirty="0">
                <a:solidFill>
                  <a:srgbClr val="C00000"/>
                </a:solidFill>
              </a:rPr>
              <a:t>   </a:t>
            </a:r>
            <a:r>
              <a:rPr lang="en-US" sz="2800" dirty="0" err="1">
                <a:solidFill>
                  <a:srgbClr val="C00000"/>
                </a:solidFill>
              </a:rPr>
              <a:t>materiale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dirty="0">
                <a:solidFill>
                  <a:srgbClr val="C00000"/>
                </a:solidFill>
              </a:rPr>
              <a:t>   </a:t>
            </a:r>
            <a:r>
              <a:rPr lang="en-US" sz="2800" dirty="0" smtClean="0">
                <a:solidFill>
                  <a:srgbClr val="C00000"/>
                </a:solidFill>
              </a:rPr>
              <a:t>C</a:t>
            </a:r>
            <a:r>
              <a:rPr lang="en-US" sz="2800" baseline="-25000" dirty="0" smtClean="0">
                <a:solidFill>
                  <a:srgbClr val="C00000"/>
                </a:solidFill>
              </a:rPr>
              <a:t>2 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- </a:t>
            </a:r>
            <a:r>
              <a:rPr lang="en-US" sz="2800" dirty="0" err="1">
                <a:solidFill>
                  <a:srgbClr val="C00000"/>
                </a:solidFill>
              </a:rPr>
              <a:t>să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prezinte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clasificarea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magneţilor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          </a:t>
            </a:r>
            <a:r>
              <a:rPr lang="ro-RO" sz="2800" dirty="0">
                <a:solidFill>
                  <a:srgbClr val="C00000"/>
                </a:solidFill>
              </a:rPr>
              <a:t> </a:t>
            </a:r>
            <a:r>
              <a:rPr lang="ro-RO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C</a:t>
            </a:r>
            <a:r>
              <a:rPr lang="en-US" sz="2800" baseline="-25000" dirty="0" smtClean="0">
                <a:solidFill>
                  <a:srgbClr val="C00000"/>
                </a:solidFill>
              </a:rPr>
              <a:t>3</a:t>
            </a:r>
            <a:r>
              <a:rPr lang="en-US" sz="2800" dirty="0" smtClean="0">
                <a:solidFill>
                  <a:srgbClr val="C00000"/>
                </a:solidFill>
              </a:rPr>
              <a:t>  </a:t>
            </a:r>
            <a:r>
              <a:rPr lang="en-US" sz="2800" dirty="0">
                <a:solidFill>
                  <a:srgbClr val="C00000"/>
                </a:solidFill>
              </a:rPr>
              <a:t>- </a:t>
            </a:r>
            <a:r>
              <a:rPr lang="en-US" sz="2800" dirty="0" err="1">
                <a:solidFill>
                  <a:srgbClr val="C00000"/>
                </a:solidFill>
              </a:rPr>
              <a:t>să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realizeze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experimente</a:t>
            </a:r>
            <a:r>
              <a:rPr lang="en-US" sz="2800" dirty="0">
                <a:solidFill>
                  <a:srgbClr val="C00000"/>
                </a:solidFill>
              </a:rPr>
              <a:t>  simple </a:t>
            </a:r>
            <a:r>
              <a:rPr lang="en-US" sz="2800" dirty="0" err="1">
                <a:solidFill>
                  <a:srgbClr val="C00000"/>
                </a:solidFill>
              </a:rPr>
              <a:t>pentru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determinarea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proprietăţilor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magneţilor</a:t>
            </a:r>
            <a:endParaRPr lang="en-US" sz="2800" dirty="0">
              <a:solidFill>
                <a:srgbClr val="C00000"/>
              </a:solidFill>
            </a:endParaRPr>
          </a:p>
          <a:p>
            <a:pPr algn="l"/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ro-RO" sz="2800" dirty="0" smtClean="0">
                <a:solidFill>
                  <a:srgbClr val="C00000"/>
                </a:solidFill>
              </a:rPr>
              <a:t>             </a:t>
            </a:r>
            <a:r>
              <a:rPr lang="en-US" sz="2800" dirty="0" smtClean="0">
                <a:solidFill>
                  <a:srgbClr val="C00000"/>
                </a:solidFill>
              </a:rPr>
              <a:t>C</a:t>
            </a:r>
            <a:r>
              <a:rPr lang="en-US" sz="2800" baseline="-25000" dirty="0" smtClean="0">
                <a:solidFill>
                  <a:srgbClr val="C00000"/>
                </a:solidFill>
              </a:rPr>
              <a:t>4  </a:t>
            </a:r>
            <a:r>
              <a:rPr lang="it-IT" sz="2800" dirty="0">
                <a:solidFill>
                  <a:srgbClr val="C00000"/>
                </a:solidFill>
              </a:rPr>
              <a:t>- să prezinte caracteristicile </a:t>
            </a:r>
            <a:r>
              <a:rPr lang="ro-RO" sz="2800" dirty="0" smtClean="0">
                <a:solidFill>
                  <a:srgbClr val="C00000"/>
                </a:solidFill>
              </a:rPr>
              <a:t>  	</a:t>
            </a:r>
            <a:r>
              <a:rPr lang="it-IT" sz="2800" dirty="0" smtClean="0">
                <a:solidFill>
                  <a:srgbClr val="C00000"/>
                </a:solidFill>
              </a:rPr>
              <a:t>definitoriipentru </a:t>
            </a:r>
            <a:r>
              <a:rPr lang="it-IT" sz="2800" dirty="0">
                <a:solidFill>
                  <a:srgbClr val="C00000"/>
                </a:solidFill>
              </a:rPr>
              <a:t>câmpul magnetic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ro-RO" sz="2800" dirty="0" smtClean="0">
                <a:solidFill>
                  <a:srgbClr val="C00000"/>
                </a:solidFill>
              </a:rPr>
              <a:t>      </a:t>
            </a:r>
            <a:r>
              <a:rPr lang="en-US" sz="2800" dirty="0" smtClean="0">
                <a:solidFill>
                  <a:srgbClr val="C00000"/>
                </a:solidFill>
              </a:rPr>
              <a:t>  </a:t>
            </a:r>
            <a:r>
              <a:rPr lang="en-US" sz="2800" dirty="0">
                <a:solidFill>
                  <a:srgbClr val="C00000"/>
                </a:solidFill>
              </a:rPr>
              <a:t>C</a:t>
            </a:r>
            <a:r>
              <a:rPr lang="en-US" sz="2800" baseline="-25000" dirty="0">
                <a:solidFill>
                  <a:srgbClr val="C00000"/>
                </a:solidFill>
              </a:rPr>
              <a:t>5 </a:t>
            </a:r>
            <a:r>
              <a:rPr lang="en-US" sz="2800" baseline="-25000" dirty="0" smtClean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-  </a:t>
            </a:r>
            <a:r>
              <a:rPr lang="en-US" sz="2800" dirty="0" err="1">
                <a:solidFill>
                  <a:srgbClr val="C00000"/>
                </a:solidFill>
              </a:rPr>
              <a:t>să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menţioneze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utilizările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magneţilor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it-IT" sz="2800" dirty="0">
                <a:solidFill>
                  <a:srgbClr val="C00000"/>
                </a:solidFill>
              </a:rPr>
              <a:t>  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7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831272"/>
            <a:ext cx="7766936" cy="5375563"/>
          </a:xfrm>
        </p:spPr>
        <p:txBody>
          <a:bodyPr>
            <a:normAutofit/>
          </a:bodyPr>
          <a:lstStyle/>
          <a:p>
            <a:pPr algn="ctr"/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STRATEGII DIDACTICE:</a:t>
            </a:r>
          </a:p>
          <a:p>
            <a:pPr algn="ctr"/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 și procedee:</a:t>
            </a:r>
          </a:p>
          <a:p>
            <a:pPr algn="l"/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experimentul</a:t>
            </a:r>
          </a:p>
          <a:p>
            <a:pPr algn="l"/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observarea sistematică</a:t>
            </a:r>
          </a:p>
          <a:p>
            <a:pPr algn="l"/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explicația</a:t>
            </a:r>
          </a:p>
          <a:p>
            <a:pPr algn="ctr"/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 de organizare:</a:t>
            </a:r>
          </a:p>
          <a:p>
            <a:pPr algn="l"/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frontală</a:t>
            </a:r>
          </a:p>
          <a:p>
            <a:pPr algn="l"/>
            <a:r>
              <a:rPr lang="ro-RO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pe grupe</a:t>
            </a:r>
          </a:p>
          <a:p>
            <a:pPr algn="l"/>
            <a:endParaRPr lang="ro-RO" sz="2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o-RO" sz="2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endParaRPr lang="en-US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7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15637"/>
            <a:ext cx="7766936" cy="5809672"/>
          </a:xfrm>
        </p:spPr>
        <p:txBody>
          <a:bodyPr>
            <a:normAutofit/>
          </a:bodyPr>
          <a:lstStyle/>
          <a:p>
            <a:pPr algn="ctr"/>
            <a:endParaRPr lang="ro-RO" sz="28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2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Resurse materiale:</a:t>
            </a:r>
          </a:p>
          <a:p>
            <a:pPr marL="457200" indent="-457200" algn="l">
              <a:buFontTx/>
              <a:buChar char="-"/>
            </a:pPr>
            <a:r>
              <a:rPr lang="ro-RO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fișe de lucru, agrafe de birou, pilitură de fier, mgneți, busolă, monede</a:t>
            </a:r>
          </a:p>
          <a:p>
            <a:pPr algn="l"/>
            <a:r>
              <a:rPr lang="ro-RO" sz="3600" b="1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Evaluare :</a:t>
            </a:r>
          </a:p>
          <a:p>
            <a:pPr algn="l"/>
            <a:r>
              <a:rPr lang="ro-RO" sz="3600" b="1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observarea sistematică a elevilor</a:t>
            </a:r>
          </a:p>
          <a:p>
            <a:pPr algn="l"/>
            <a:r>
              <a:rPr lang="ro-RO" sz="3600" b="1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 explozia stelară</a:t>
            </a:r>
          </a:p>
          <a:p>
            <a:pPr algn="l"/>
            <a:r>
              <a:rPr lang="ro-RO" sz="3600" b="1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3600" b="1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65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70344"/>
            <a:ext cx="10515600" cy="5906619"/>
          </a:xfrm>
        </p:spPr>
        <p:txBody>
          <a:bodyPr/>
          <a:lstStyle/>
          <a:p>
            <a:pPr marL="0" indent="0" algn="ctr">
              <a:buNone/>
            </a:pPr>
            <a:r>
              <a:rPr lang="ro-RO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CAPTAREA ATENȚIEI SE REALIZEAZĂ PRIN REZOLVAREA UNUI REBUS  </a:t>
            </a:r>
          </a:p>
          <a:p>
            <a:pPr marL="0" indent="0" algn="ctr">
              <a:buNone/>
            </a:pPr>
            <a:r>
              <a:rPr lang="ro-RO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ro-RO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tilizând platorma learningapps.org</a:t>
            </a:r>
            <a:endParaRPr lang="ro-RO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o-RO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https://</a:t>
            </a:r>
            <a:r>
              <a:rPr lang="ro-RO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learningapps.org/41136454</a:t>
            </a:r>
            <a:endParaRPr lang="ro-RO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o-RO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488" y="1902690"/>
            <a:ext cx="7356403" cy="4124399"/>
          </a:xfrm>
          <a:prstGeom prst="rect">
            <a:avLst/>
          </a:prstGeom>
        </p:spPr>
      </p:pic>
      <p:sp>
        <p:nvSpPr>
          <p:cNvPr id="2" name="AutoShape 2" descr="https://apis.mail.yahoo.com/ws/v3/mailboxes/@.id==VjN-WYPk7dXj--H3qfxJt9671a8eOnIEOOtP5ndq0JOgLbobIEncVwu7xKoDXzKp-j7XUWhjIv2uHVC2R0Wv8Q9VgQ/messages/@.id==AKP_T45JERbpaFw_KQ3eyAErCnU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apis.mail.yahoo.com/ws/v3/mailboxes/@.id==VjN-WYPk7dXj--H3qfxJt9671a8eOnIEOOtP5ndq0JOgLbobIEncVwu7xKoDXzKp-j7XUWhjIv2uHVC2R0Wv8Q9VgQ/messages/@.id==AKP_T45JERbpaFw_KQ3eyAErCnU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7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1394" y="755374"/>
            <a:ext cx="6201697" cy="563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5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6145"/>
            <a:ext cx="10515600" cy="849746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EVALUAREA SE REALIZEAZĂ FOLOSIND APLICAȚIA WORDWALL</a:t>
            </a:r>
            <a:br>
              <a:rPr lang="ro-RO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https://wordwall.net/ro/resource/93082060/%</a:t>
            </a:r>
            <a: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c5%9ftiin%c5%a3%c4%83/magne%c8%9bi</a:t>
            </a:r>
            <a: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63" y="2244436"/>
            <a:ext cx="4710546" cy="4351338"/>
          </a:xfrm>
        </p:spPr>
      </p:pic>
    </p:spTree>
    <p:extLst>
      <p:ext uri="{BB962C8B-B14F-4D97-AF65-F5344CB8AC3E}">
        <p14:creationId xmlns:p14="http://schemas.microsoft.com/office/powerpoint/2010/main" val="9099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206</Words>
  <Application>Microsoft Office PowerPoint</Application>
  <PresentationFormat>Widescreen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LECȚIE DEMONSTRATIVĂ DESFĂȘURATĂ ÎN URMA PARTICIPĂRII LA JOB SHDOWING , SALONIC, GRECIA</vt:lpstr>
      <vt:lpstr>PowerPoint Presentation</vt:lpstr>
      <vt:lpstr>MAGNEȚI INTERACȚIUNI MAGNETICE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EVALUAREA SE REALIZEAZĂ FOLOSIND APLICAȚIA WORDWALL https://wordwall.net/ro/resource/93082060/%c5%9ftiin%c5%a3%c4%83/magne%c8%9bi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LECȚIE DEMONSTRATIVĂ DESFĂȘURATĂ ÎN URMA PARTICIPĂRII LA CURSUL DE FORMARE ,, ICT IN EDUCATION”, DESFAȘURAT LA INTERNATIONAL TRAINING CENTER, PRAGA, CEHIA</dc:title>
  <dc:creator>Lenovo</dc:creator>
  <cp:lastModifiedBy>Lenovo</cp:lastModifiedBy>
  <cp:revision>29</cp:revision>
  <dcterms:created xsi:type="dcterms:W3CDTF">2024-10-09T23:24:10Z</dcterms:created>
  <dcterms:modified xsi:type="dcterms:W3CDTF">2025-07-09T11:36:14Z</dcterms:modified>
</cp:coreProperties>
</file>