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8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țiune implicită" id="{FFAF6887-C5E7-4C7C-BD23-387F17F287B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Secțiune fără titlu" id="{2B9A41B1-CC04-4EB0-99F3-A3FC06CBBC3E}">
          <p14:sldIdLst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Secțiune fără titlu" id="{F8DAB6C2-A8B4-41BC-B8BC-4A8DCD9962C2}">
          <p14:sldIdLst>
            <p14:sldId id="274"/>
            <p14:sldId id="275"/>
            <p14:sldId id="276"/>
            <p14:sldId id="278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2" autoAdjust="0"/>
    <p:restoredTop sz="94660"/>
  </p:normalViewPr>
  <p:slideViewPr>
    <p:cSldViewPr snapToGrid="0">
      <p:cViewPr varScale="1">
        <p:scale>
          <a:sx n="79" d="100"/>
          <a:sy n="79" d="100"/>
        </p:scale>
        <p:origin x="619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/>
              <a:t>Faceți clic pentru a edita stilul de subtitlu coordonator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9144" y="4882896"/>
            <a:ext cx="4050792" cy="1197864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7923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08431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44962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572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9003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32709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0598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4951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7738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ine panoramică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37252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u și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330459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305324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de vizit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292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46482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ană cu trei i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o-RO"/>
              <a:t>Faceți clic pe pictogramă pentru a adăuga o imagine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839317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138961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8449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Faceți clic pentru a edita stilul de titlu coordonator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4A02F655-7750-4E6D-8009-3AF5999A0D17}" type="datetimeFigureOut">
              <a:rPr lang="ro-RO" smtClean="0"/>
              <a:t>25.06.2025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69EA8353-E30B-4D93-A8AE-A211D45BD87D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38423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intdufle.com/" TargetMode="External"/><Relationship Id="rId2" Type="http://schemas.openxmlformats.org/officeDocument/2006/relationships/hyperlink" Target="http://www.fran&#231;aisfacile.com/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ordwall.net/resource/89522840/chasse-lintru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1I_OSYVZmo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ickers.com/seteditor/67ece5927d00d415664eb147" TargetMode="Externa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CFBD6F3-F241-E2F4-2E77-143D9763B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851196" y="663703"/>
            <a:ext cx="9755187" cy="1237737"/>
          </a:xfrm>
        </p:spPr>
        <p:txBody>
          <a:bodyPr>
            <a:normAutofit/>
          </a:bodyPr>
          <a:lstStyle/>
          <a:p>
            <a:r>
              <a:rPr lang="ro-RO" sz="6000" dirty="0" err="1">
                <a:solidFill>
                  <a:schemeClr val="accent6">
                    <a:lumMod val="75000"/>
                  </a:schemeClr>
                </a:solidFill>
              </a:rPr>
              <a:t>Projet</a:t>
            </a:r>
            <a:r>
              <a:rPr lang="ro-RO" sz="60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o-RO" sz="6000" dirty="0" err="1">
                <a:solidFill>
                  <a:schemeClr val="accent6">
                    <a:lumMod val="75000"/>
                  </a:schemeClr>
                </a:solidFill>
              </a:rPr>
              <a:t>didactique</a:t>
            </a:r>
            <a:endParaRPr lang="ro-RO" sz="6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u 2">
            <a:extLst>
              <a:ext uri="{FF2B5EF4-FFF2-40B4-BE49-F238E27FC236}">
                <a16:creationId xmlns:a16="http://schemas.microsoft.com/office/drawing/2014/main" id="{93BBE386-35A0-D956-FBED-506B7C45DF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947635" y="2152273"/>
            <a:ext cx="9755187" cy="1904197"/>
          </a:xfrm>
        </p:spPr>
        <p:txBody>
          <a:bodyPr/>
          <a:lstStyle/>
          <a:p>
            <a:r>
              <a:rPr lang="fr-FR" sz="4000" dirty="0">
                <a:solidFill>
                  <a:srgbClr val="00B050"/>
                </a:solidFill>
              </a:rPr>
              <a:t>La nature dépend de nous! Soyons écolos! </a:t>
            </a:r>
          </a:p>
          <a:p>
            <a:r>
              <a:rPr lang="fr-FR" sz="3200" dirty="0">
                <a:solidFill>
                  <a:schemeClr val="accent4">
                    <a:lumMod val="75000"/>
                  </a:schemeClr>
                </a:solidFill>
              </a:rPr>
              <a:t>Prof. </a:t>
            </a:r>
            <a:r>
              <a:rPr lang="fr-FR" sz="3200" dirty="0" err="1">
                <a:solidFill>
                  <a:schemeClr val="accent4">
                    <a:lumMod val="75000"/>
                  </a:schemeClr>
                </a:solidFill>
              </a:rPr>
              <a:t>Budău</a:t>
            </a:r>
            <a:r>
              <a:rPr lang="fr-FR" sz="3200" dirty="0">
                <a:solidFill>
                  <a:schemeClr val="accent4">
                    <a:lumMod val="75000"/>
                  </a:schemeClr>
                </a:solidFill>
              </a:rPr>
              <a:t> Dorina </a:t>
            </a:r>
            <a:r>
              <a:rPr lang="fr-FR" sz="3200" dirty="0" err="1">
                <a:solidFill>
                  <a:schemeClr val="accent4">
                    <a:lumMod val="75000"/>
                  </a:schemeClr>
                </a:solidFill>
              </a:rPr>
              <a:t>Iuliana</a:t>
            </a:r>
            <a:endParaRPr lang="en-GB" sz="32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45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0F44A2B-3987-A031-E569-DAFDAA935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 </a:t>
            </a:r>
            <a:endParaRPr lang="ro-RO" dirty="0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8CE3E04-23EE-9AF6-2591-D6E8FAE8E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234176"/>
            <a:ext cx="10164336" cy="4837357"/>
          </a:xfrm>
        </p:spPr>
        <p:txBody>
          <a:bodyPr/>
          <a:lstStyle/>
          <a:p>
            <a:r>
              <a:rPr lang="ro-RO" sz="2000" dirty="0" err="1">
                <a:solidFill>
                  <a:srgbClr val="0070C0"/>
                </a:solidFill>
              </a:rPr>
              <a:t>École</a:t>
            </a:r>
            <a:r>
              <a:rPr lang="ro-RO" sz="2000" dirty="0">
                <a:solidFill>
                  <a:srgbClr val="0070C0"/>
                </a:solidFill>
              </a:rPr>
              <a:t>: </a:t>
            </a:r>
            <a:r>
              <a:rPr lang="ro-RO" sz="2000" dirty="0" err="1">
                <a:solidFill>
                  <a:srgbClr val="0070C0"/>
                </a:solidFill>
              </a:rPr>
              <a:t>Şcoala</a:t>
            </a:r>
            <a:r>
              <a:rPr lang="ro-RO" sz="2000" dirty="0">
                <a:solidFill>
                  <a:srgbClr val="0070C0"/>
                </a:solidFill>
              </a:rPr>
              <a:t> Gimnazială Vădeni, Brăila</a:t>
            </a:r>
          </a:p>
          <a:p>
            <a:r>
              <a:rPr lang="ro-RO" sz="2000" dirty="0" err="1">
                <a:solidFill>
                  <a:srgbClr val="0070C0"/>
                </a:solidFill>
              </a:rPr>
              <a:t>Professeur</a:t>
            </a:r>
            <a:r>
              <a:rPr lang="ro-RO" sz="2000" dirty="0">
                <a:solidFill>
                  <a:srgbClr val="0070C0"/>
                </a:solidFill>
              </a:rPr>
              <a:t>: Budău Dorina Iuliana</a:t>
            </a:r>
          </a:p>
          <a:p>
            <a:r>
              <a:rPr lang="ro-RO" sz="2000" dirty="0" err="1">
                <a:solidFill>
                  <a:srgbClr val="0070C0"/>
                </a:solidFill>
              </a:rPr>
              <a:t>Objet</a:t>
            </a:r>
            <a:r>
              <a:rPr lang="ro-RO" sz="2000" dirty="0">
                <a:solidFill>
                  <a:srgbClr val="0070C0"/>
                </a:solidFill>
              </a:rPr>
              <a:t> </a:t>
            </a:r>
            <a:r>
              <a:rPr lang="ro-RO" sz="2000" dirty="0" err="1">
                <a:solidFill>
                  <a:srgbClr val="0070C0"/>
                </a:solidFill>
              </a:rPr>
              <a:t>d’étude</a:t>
            </a:r>
            <a:r>
              <a:rPr lang="ro-RO" sz="2000" dirty="0">
                <a:solidFill>
                  <a:srgbClr val="0070C0"/>
                </a:solidFill>
              </a:rPr>
              <a:t>: L</a:t>
            </a:r>
            <a:r>
              <a:rPr lang="en-GB" sz="2000" dirty="0">
                <a:solidFill>
                  <a:srgbClr val="0070C0"/>
                </a:solidFill>
              </a:rPr>
              <a:t>a l</a:t>
            </a:r>
            <a:r>
              <a:rPr lang="ro-RO" sz="2000" dirty="0" err="1">
                <a:solidFill>
                  <a:srgbClr val="0070C0"/>
                </a:solidFill>
              </a:rPr>
              <a:t>angue</a:t>
            </a:r>
            <a:r>
              <a:rPr lang="ro-RO" sz="2000" dirty="0">
                <a:solidFill>
                  <a:srgbClr val="0070C0"/>
                </a:solidFill>
              </a:rPr>
              <a:t> </a:t>
            </a:r>
            <a:r>
              <a:rPr lang="ro-RO" sz="2000" dirty="0" err="1">
                <a:solidFill>
                  <a:srgbClr val="0070C0"/>
                </a:solidFill>
              </a:rPr>
              <a:t>française</a:t>
            </a:r>
            <a:endParaRPr lang="ro-RO" sz="2000" dirty="0">
              <a:solidFill>
                <a:srgbClr val="0070C0"/>
              </a:solidFill>
            </a:endParaRPr>
          </a:p>
          <a:p>
            <a:r>
              <a:rPr lang="ro-RO" sz="2000" dirty="0" err="1">
                <a:solidFill>
                  <a:srgbClr val="0070C0"/>
                </a:solidFill>
              </a:rPr>
              <a:t>Classe</a:t>
            </a:r>
            <a:r>
              <a:rPr lang="ro-RO" sz="2000" dirty="0">
                <a:solidFill>
                  <a:srgbClr val="0070C0"/>
                </a:solidFill>
              </a:rPr>
              <a:t>: </a:t>
            </a:r>
            <a:r>
              <a:rPr lang="ro-RO" sz="2000" dirty="0" err="1">
                <a:solidFill>
                  <a:srgbClr val="0070C0"/>
                </a:solidFill>
              </a:rPr>
              <a:t>VIIIe</a:t>
            </a:r>
            <a:r>
              <a:rPr lang="ro-RO" sz="2000" dirty="0">
                <a:solidFill>
                  <a:srgbClr val="0070C0"/>
                </a:solidFill>
              </a:rPr>
              <a:t> (L2, </a:t>
            </a:r>
            <a:r>
              <a:rPr lang="ro-RO" sz="2000" dirty="0" err="1">
                <a:solidFill>
                  <a:srgbClr val="0070C0"/>
                </a:solidFill>
              </a:rPr>
              <a:t>quatrième</a:t>
            </a:r>
            <a:r>
              <a:rPr lang="ro-RO" sz="2000" dirty="0">
                <a:solidFill>
                  <a:srgbClr val="0070C0"/>
                </a:solidFill>
              </a:rPr>
              <a:t> </a:t>
            </a:r>
            <a:r>
              <a:rPr lang="ro-RO" sz="2000" dirty="0" err="1">
                <a:solidFill>
                  <a:srgbClr val="0070C0"/>
                </a:solidFill>
              </a:rPr>
              <a:t>année</a:t>
            </a:r>
            <a:r>
              <a:rPr lang="ro-RO" sz="2000" dirty="0">
                <a:solidFill>
                  <a:srgbClr val="0070C0"/>
                </a:solidFill>
              </a:rPr>
              <a:t> </a:t>
            </a:r>
            <a:r>
              <a:rPr lang="ro-RO" sz="2000" dirty="0" err="1">
                <a:solidFill>
                  <a:srgbClr val="0070C0"/>
                </a:solidFill>
              </a:rPr>
              <a:t>d’étude</a:t>
            </a:r>
            <a:r>
              <a:rPr lang="ro-RO" sz="2000" dirty="0">
                <a:solidFill>
                  <a:srgbClr val="0070C0"/>
                </a:solidFill>
              </a:rPr>
              <a:t>) </a:t>
            </a:r>
          </a:p>
          <a:p>
            <a:r>
              <a:rPr lang="ro-RO" sz="2000" dirty="0" err="1">
                <a:solidFill>
                  <a:srgbClr val="0070C0"/>
                </a:solidFill>
              </a:rPr>
              <a:t>Niveau</a:t>
            </a:r>
            <a:r>
              <a:rPr lang="ro-RO" sz="2000" dirty="0">
                <a:solidFill>
                  <a:srgbClr val="0070C0"/>
                </a:solidFill>
              </a:rPr>
              <a:t>: A2 du CECRL</a:t>
            </a:r>
          </a:p>
          <a:p>
            <a:r>
              <a:rPr lang="ro-RO" sz="2000" dirty="0" err="1">
                <a:solidFill>
                  <a:srgbClr val="0070C0"/>
                </a:solidFill>
              </a:rPr>
              <a:t>Unité</a:t>
            </a:r>
            <a:r>
              <a:rPr lang="ro-RO" sz="2000" dirty="0">
                <a:solidFill>
                  <a:srgbClr val="0070C0"/>
                </a:solidFill>
              </a:rPr>
              <a:t> 7: </a:t>
            </a:r>
            <a:r>
              <a:rPr lang="ro-RO" sz="2000" u="sng" dirty="0" err="1">
                <a:solidFill>
                  <a:srgbClr val="0070C0"/>
                </a:solidFill>
              </a:rPr>
              <a:t>Éco</a:t>
            </a:r>
            <a:r>
              <a:rPr lang="ro-RO" sz="2000" u="sng" dirty="0">
                <a:solidFill>
                  <a:srgbClr val="0070C0"/>
                </a:solidFill>
              </a:rPr>
              <a:t> – </a:t>
            </a:r>
            <a:r>
              <a:rPr lang="ro-RO" sz="2000" u="sng" dirty="0" err="1">
                <a:solidFill>
                  <a:srgbClr val="0070C0"/>
                </a:solidFill>
              </a:rPr>
              <a:t>attitudes</a:t>
            </a:r>
            <a:endParaRPr lang="ro-RO" sz="2000" u="sng" dirty="0">
              <a:solidFill>
                <a:srgbClr val="0070C0"/>
              </a:solidFill>
            </a:endParaRPr>
          </a:p>
          <a:p>
            <a:r>
              <a:rPr lang="ro-RO" sz="2000" dirty="0">
                <a:solidFill>
                  <a:srgbClr val="0070C0"/>
                </a:solidFill>
              </a:rPr>
              <a:t>Sujet</a:t>
            </a:r>
            <a:r>
              <a:rPr kumimoji="0" lang="ro-RO" sz="2000" b="0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de</a:t>
            </a:r>
            <a:r>
              <a:rPr kumimoji="0" lang="en-GB" sz="2000" b="0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la</a:t>
            </a:r>
            <a:r>
              <a:rPr kumimoji="0" lang="ro-RO" sz="2000" b="0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</a:t>
            </a:r>
            <a:r>
              <a:rPr kumimoji="0" lang="ro-RO" sz="2000" b="0" i="0" u="none" strike="noStrike" kern="1200" cap="all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leçon</a:t>
            </a:r>
            <a:r>
              <a:rPr kumimoji="0" lang="ro-RO" sz="2000" b="0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mpact" panose="020B0806030902050204"/>
                <a:ea typeface="+mn-ea"/>
                <a:cs typeface="+mn-cs"/>
              </a:rPr>
              <a:t> </a:t>
            </a:r>
            <a:r>
              <a:rPr lang="ro-RO" sz="2000" dirty="0">
                <a:solidFill>
                  <a:srgbClr val="0070C0"/>
                </a:solidFill>
              </a:rPr>
              <a:t>: </a:t>
            </a:r>
            <a:r>
              <a:rPr lang="ro-RO" sz="2000" u="sng" dirty="0">
                <a:solidFill>
                  <a:srgbClr val="0070C0"/>
                </a:solidFill>
              </a:rPr>
              <a:t>La </a:t>
            </a:r>
            <a:r>
              <a:rPr lang="ro-RO" sz="2000" u="sng" dirty="0" err="1">
                <a:solidFill>
                  <a:srgbClr val="0070C0"/>
                </a:solidFill>
              </a:rPr>
              <a:t>nature</a:t>
            </a:r>
            <a:r>
              <a:rPr lang="ro-RO" sz="2000" u="sng" dirty="0">
                <a:solidFill>
                  <a:srgbClr val="0070C0"/>
                </a:solidFill>
              </a:rPr>
              <a:t> </a:t>
            </a:r>
            <a:r>
              <a:rPr lang="ro-RO" sz="2000" u="sng" dirty="0" err="1">
                <a:solidFill>
                  <a:srgbClr val="0070C0"/>
                </a:solidFill>
              </a:rPr>
              <a:t>dépend</a:t>
            </a:r>
            <a:r>
              <a:rPr lang="ro-RO" sz="2000" u="sng" dirty="0">
                <a:solidFill>
                  <a:srgbClr val="0070C0"/>
                </a:solidFill>
              </a:rPr>
              <a:t> de nous! </a:t>
            </a:r>
            <a:r>
              <a:rPr lang="ro-RO" sz="2000" u="sng" dirty="0" err="1">
                <a:solidFill>
                  <a:srgbClr val="0070C0"/>
                </a:solidFill>
              </a:rPr>
              <a:t>Soyons</a:t>
            </a:r>
            <a:r>
              <a:rPr lang="ro-RO" sz="2000" u="sng" dirty="0">
                <a:solidFill>
                  <a:srgbClr val="0070C0"/>
                </a:solidFill>
              </a:rPr>
              <a:t> </a:t>
            </a:r>
            <a:r>
              <a:rPr lang="ro-RO" sz="2000" u="sng" dirty="0" err="1">
                <a:solidFill>
                  <a:srgbClr val="0070C0"/>
                </a:solidFill>
              </a:rPr>
              <a:t>écolos</a:t>
            </a:r>
            <a:r>
              <a:rPr lang="ro-RO" sz="2000" u="sng" dirty="0">
                <a:solidFill>
                  <a:srgbClr val="0070C0"/>
                </a:solidFill>
              </a:rPr>
              <a:t>!</a:t>
            </a:r>
          </a:p>
          <a:p>
            <a:r>
              <a:rPr lang="ro-RO" sz="2000" dirty="0" err="1">
                <a:solidFill>
                  <a:srgbClr val="0070C0"/>
                </a:solidFill>
              </a:rPr>
              <a:t>Contenu</a:t>
            </a:r>
            <a:r>
              <a:rPr lang="ro-RO" sz="2000" dirty="0">
                <a:solidFill>
                  <a:srgbClr val="0070C0"/>
                </a:solidFill>
              </a:rPr>
              <a:t> de </a:t>
            </a:r>
            <a:r>
              <a:rPr lang="ro-RO" sz="2000" dirty="0" err="1">
                <a:solidFill>
                  <a:srgbClr val="0070C0"/>
                </a:solidFill>
              </a:rPr>
              <a:t>l’apprentissage</a:t>
            </a:r>
            <a:r>
              <a:rPr lang="ro-RO" sz="2000" dirty="0">
                <a:solidFill>
                  <a:srgbClr val="0070C0"/>
                </a:solidFill>
              </a:rPr>
              <a:t>: le </a:t>
            </a:r>
            <a:r>
              <a:rPr lang="ro-RO" sz="2000" dirty="0" err="1">
                <a:solidFill>
                  <a:srgbClr val="0070C0"/>
                </a:solidFill>
              </a:rPr>
              <a:t>vocabulaire</a:t>
            </a:r>
            <a:r>
              <a:rPr lang="ro-RO" sz="2000" dirty="0">
                <a:solidFill>
                  <a:srgbClr val="0070C0"/>
                </a:solidFill>
              </a:rPr>
              <a:t> de </a:t>
            </a:r>
            <a:r>
              <a:rPr lang="ro-RO" sz="2000" dirty="0" err="1">
                <a:solidFill>
                  <a:srgbClr val="0070C0"/>
                </a:solidFill>
              </a:rPr>
              <a:t>l’environnement</a:t>
            </a:r>
            <a:endParaRPr lang="ro-RO" sz="2000" dirty="0">
              <a:solidFill>
                <a:srgbClr val="0070C0"/>
              </a:solidFill>
            </a:endParaRPr>
          </a:p>
          <a:p>
            <a:r>
              <a:rPr lang="ro-RO" sz="2000" dirty="0" err="1">
                <a:solidFill>
                  <a:srgbClr val="0070C0"/>
                </a:solidFill>
              </a:rPr>
              <a:t>Type</a:t>
            </a:r>
            <a:r>
              <a:rPr lang="ro-RO" sz="2000" dirty="0">
                <a:solidFill>
                  <a:srgbClr val="0070C0"/>
                </a:solidFill>
              </a:rPr>
              <a:t> de </a:t>
            </a:r>
            <a:r>
              <a:rPr lang="ro-RO" sz="2000" dirty="0" err="1">
                <a:solidFill>
                  <a:srgbClr val="0070C0"/>
                </a:solidFill>
              </a:rPr>
              <a:t>leçon</a:t>
            </a:r>
            <a:r>
              <a:rPr lang="ro-RO" sz="2000" dirty="0">
                <a:solidFill>
                  <a:srgbClr val="0070C0"/>
                </a:solidFill>
              </a:rPr>
              <a:t>: mixte</a:t>
            </a:r>
          </a:p>
          <a:p>
            <a:endParaRPr lang="ro-RO" dirty="0"/>
          </a:p>
        </p:txBody>
      </p:sp>
      <p:sp>
        <p:nvSpPr>
          <p:cNvPr id="15" name="CasetăText 14">
            <a:extLst>
              <a:ext uri="{FF2B5EF4-FFF2-40B4-BE49-F238E27FC236}">
                <a16:creationId xmlns:a16="http://schemas.microsoft.com/office/drawing/2014/main" id="{EC23F90F-5D80-9C55-937C-EE343D2A094D}"/>
              </a:ext>
            </a:extLst>
          </p:cNvPr>
          <p:cNvSpPr txBox="1"/>
          <p:nvPr/>
        </p:nvSpPr>
        <p:spPr>
          <a:xfrm>
            <a:off x="6891455" y="5071533"/>
            <a:ext cx="46147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9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057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0BE68C1-2643-1A25-F5CA-5B3728BBC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68352"/>
            <a:ext cx="6345302" cy="947854"/>
          </a:xfrm>
        </p:spPr>
        <p:txBody>
          <a:bodyPr>
            <a:normAutofit fontScale="90000"/>
          </a:bodyPr>
          <a:lstStyle/>
          <a:p>
            <a:r>
              <a:rPr lang="en-GB" dirty="0"/>
              <a:t>                     </a:t>
            </a:r>
            <a:r>
              <a:rPr lang="ro-RO" dirty="0" err="1"/>
              <a:t>Compétences</a:t>
            </a:r>
            <a:r>
              <a:rPr lang="ro-RO" dirty="0"/>
              <a:t> </a:t>
            </a:r>
            <a:r>
              <a:rPr lang="ro-RO" dirty="0" err="1"/>
              <a:t>générales</a:t>
            </a:r>
            <a:r>
              <a:rPr lang="ro-RO" dirty="0"/>
              <a:t> :</a:t>
            </a:r>
            <a:br>
              <a:rPr lang="ro-RO" dirty="0"/>
            </a:br>
            <a:endParaRPr lang="ro-RO" dirty="0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06D3E994-69A4-CE48-0C5B-7EC464D32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1416206"/>
            <a:ext cx="9695984" cy="3655328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 réception des messages oraux simples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l’expression des messages oraux dans des situations de communication courante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la rédaction  des messages  dans des situations de communication courante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909127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4EC39E7-E626-7611-7F3E-1EDC4CBE3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23746"/>
            <a:ext cx="9629078" cy="1349298"/>
          </a:xfrm>
        </p:spPr>
        <p:txBody>
          <a:bodyPr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tabLst/>
              <a:defRPr/>
            </a:pPr>
            <a:r>
              <a:rPr kumimoji="0" lang="fr-FR" sz="2400" b="1" i="0" u="none" strike="noStrike" kern="1200" cap="all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Compétences spécifiques visées : </a:t>
            </a:r>
            <a:b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o-RO" sz="1800" dirty="0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7FCB9800-883D-4598-3C9C-56E212C02A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1918010"/>
            <a:ext cx="10610384" cy="3153523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1.1  L’identification du sens global d’un texte simple 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2.1  L’expression d’une préférence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3.2  L’identification des aspects importants d’un événement, d’une affiche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3.4  Manifestation de l’ouverture pour participer à de courtes interactions sociales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999923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06F29C4-6C4D-AD90-CE27-CE31AE22D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10322" y="947853"/>
            <a:ext cx="10571356" cy="4382429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</a:t>
            </a:r>
            <a:r>
              <a:rPr lang="fr-FR" sz="1900" b="1" dirty="0">
                <a:solidFill>
                  <a:schemeClr val="accent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Compétences dérivées de la leçon :</a:t>
            </a:r>
            <a:endParaRPr lang="ro-RO" sz="1900" dirty="0">
              <a:solidFill>
                <a:schemeClr val="accent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Cognitives :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Pendant toute la durée de la classe, les élèves seront capables de :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 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trouver l’explication pour les termes : pollution, écologie, environnement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  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enrichir le lexique sur le thème de l’écologie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CC3 – décrire les bons gestes pour préserver la nature en employant l’impératif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exprimer des messages oralement et par écrit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introduire les nouvelles acquisitions dans des situations différentes de communication.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9544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475F9629-31E6-4C8D-F1CD-33927F1473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535260"/>
            <a:ext cx="10766501" cy="4536274"/>
          </a:xfrm>
        </p:spPr>
        <p:txBody>
          <a:bodyPr/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Affectives :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élèves vont :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participer avec intérêt et plaisir au déroulement de la classe de français ;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coopérer avec le professeur pour l’accomplissement des tâches proposées. 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r-FR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Psychomotrices :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élèves vont :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CPM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se mobiliser pour une activité efficace ;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CPM</a:t>
            </a:r>
            <a:r>
              <a:rPr lang="fr-FR" sz="18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– écrire correctement dans leurs cahiers.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875189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F002C27F-C816-CBBD-D87D-89B1DF4181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6952" y="345688"/>
            <a:ext cx="10621536" cy="5776332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9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Ressources :</a:t>
            </a:r>
            <a:endParaRPr lang="ro-RO" sz="9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7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 : Bibliographiques :</a:t>
            </a:r>
            <a:endParaRPr lang="ro-RO" sz="7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fr-FR" sz="5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officiels :</a:t>
            </a: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fr-FR" sz="5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Programme scolaire Langue Français pour les classes V-VIII, langue moderne 2</a:t>
            </a: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   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lnSpc>
                <a:spcPct val="115000"/>
              </a:lnSpc>
              <a:buNone/>
            </a:pP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Bucureşti, 2017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"/>
            </a:pPr>
            <a:r>
              <a:rPr lang="fr-FR" sz="5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méthodiques / pédagogiques :</a:t>
            </a: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Manuela Delia Anghel, Nicolae-Florentin </a:t>
            </a:r>
            <a:r>
              <a:rPr lang="fr-FR" sz="5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Petrişor</a:t>
            </a:r>
            <a:r>
              <a:rPr lang="fr-FR" sz="5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Guide pratique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algn="just">
              <a:lnSpc>
                <a:spcPct val="115000"/>
              </a:lnSpc>
              <a:buNone/>
            </a:pPr>
            <a:r>
              <a:rPr lang="fr-FR" sz="56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 les professeurs de français</a:t>
            </a: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Piteşti, </a:t>
            </a:r>
            <a:r>
              <a:rPr lang="fr-FR" sz="5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Editura</a:t>
            </a: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Paradigme, 2007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77900" algn="just">
              <a:lnSpc>
                <a:spcPct val="115000"/>
              </a:lnSpc>
              <a:buNone/>
            </a:pPr>
            <a:r>
              <a:rPr lang="fr-FR" sz="5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fr-FR" sz="56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Traian</a:t>
            </a:r>
            <a:r>
              <a:rPr lang="fr-FR" sz="5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56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Nica</a:t>
            </a:r>
            <a:r>
              <a:rPr lang="fr-FR" sz="5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56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Cătălin</a:t>
            </a:r>
            <a:r>
              <a:rPr lang="fr-FR" sz="5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Ilie, </a:t>
            </a:r>
            <a:r>
              <a:rPr lang="fr-FR" sz="5600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Tradition et modernité dans la didactique du français, langue étrangère</a:t>
            </a:r>
            <a:r>
              <a:rPr lang="fr-FR" sz="5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5600" dirty="0" err="1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Editura</a:t>
            </a:r>
            <a:r>
              <a:rPr lang="fr-FR" sz="560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Celina, Oradea, 1995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fr-FR" sz="5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scientifiques :</a:t>
            </a: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Manuel pour la VIIIème classe, Ed. </a:t>
            </a:r>
            <a:r>
              <a:rPr lang="fr-FR" sz="56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Booklet</a:t>
            </a: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Bucuresti, 2020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o-RO" sz="56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www.françaisfacile.com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fr-FR" sz="56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www.pointdufle.com</a:t>
            </a:r>
            <a:endParaRPr lang="ro-RO" sz="5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5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https://wordwall.net/resource/89522840/chasse-lintrus</a:t>
            </a:r>
            <a:endParaRPr lang="ro-RO" sz="560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fr-FR" sz="18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fr-F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00355" algn="just">
              <a:lnSpc>
                <a:spcPct val="115000"/>
              </a:lnSpc>
              <a:spcAft>
                <a:spcPts val="1000"/>
              </a:spcAft>
              <a:buNone/>
            </a:pP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639401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16BD05A7-F194-8112-8C4B-8A904D0E15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457200"/>
            <a:ext cx="10733048" cy="4939990"/>
          </a:xfrm>
        </p:spPr>
        <p:txBody>
          <a:bodyPr>
            <a:normAutofit fontScale="92500" lnSpcReduction="1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B: Ressources méthodologiques:</a:t>
            </a:r>
            <a:endParaRPr kumimoji="0" lang="ro-RO" sz="19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a) Stratégie didactique: mixte  </a:t>
            </a:r>
            <a:endParaRPr kumimoji="0" lang="ro-RO" sz="12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>
                <a:tab pos="180340" algn="l"/>
              </a:tabLst>
              <a:defRPr/>
            </a:pP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b) Méthodes et procédés : la conversation, </a:t>
            </a: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les exercices en ligne</a:t>
            </a: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l’observation, l’explication, le débat, la découverte, le jeu didactique</a:t>
            </a:r>
            <a:endParaRPr kumimoji="0" lang="ro-RO" sz="14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c) Formes d’organisation de la classe : travail frontal, travail individuel</a:t>
            </a:r>
            <a:endParaRPr kumimoji="0" lang="ro-RO" sz="14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d) Évaluation : observation systématique</a:t>
            </a:r>
            <a:endParaRPr kumimoji="0" lang="ro-RO" sz="14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9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 : Ressources matérielles et moyens d’enseignement-apprentissage : </a:t>
            </a:r>
            <a:endParaRPr kumimoji="0" lang="ro-RO" sz="19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cahier de travail, la craie, les fiches d’activité indépendante, le TBI</a:t>
            </a:r>
            <a:endParaRPr kumimoji="0" lang="ro-RO" sz="14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 : Ressources temporelles :</a:t>
            </a: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50’</a:t>
            </a:r>
            <a:endParaRPr kumimoji="0" lang="ro-RO" sz="14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 : Ressources humaines :</a:t>
            </a: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les élèves de la VIII</a:t>
            </a:r>
            <a:r>
              <a:rPr kumimoji="0" lang="fr-FR" sz="1400" b="0" i="0" u="none" strike="noStrike" kern="1200" cap="all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ème </a:t>
            </a: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o-RO" sz="14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None/>
              <a:tabLst/>
              <a:defRPr/>
            </a:pPr>
            <a:r>
              <a:rPr kumimoji="0" lang="fr-FR" sz="1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- le professeur</a:t>
            </a:r>
            <a:endParaRPr kumimoji="0" lang="ro-RO" sz="14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489650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28834503-0909-2070-8E71-7081945065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512956"/>
            <a:ext cx="10822258" cy="4906537"/>
          </a:xfrm>
        </p:spPr>
        <p:txBody>
          <a:bodyPr>
            <a:normAutofit fontScale="92500" lnSpcReduction="20000"/>
          </a:bodyPr>
          <a:lstStyle/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professeur vérifie d’une manière qualitative et quantitative le devoir</a:t>
            </a:r>
            <a:r>
              <a:rPr lang="fr-FR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Le professeur propose aux élèves de se rappeler les causes et les conséquences de la pollution. 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professeur met à la disposition des élèves un matériel enregistré et il leur demande de répondre aux questions : 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 est le thème de la vidéo ?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Où se trouvent les enfants et quelle est leur t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âche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Quelles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sont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questions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posées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élèves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réponses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passants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v"/>
            </a:pP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Qu’est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-ce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qu’il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faut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sauver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planète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o-RO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https://www.youtube.com/watch?v=j1I_OSYVZmo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2195598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2BF9A052-CCBF-8398-AE6A-9104ED229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2" y="234176"/>
            <a:ext cx="5581184" cy="5386039"/>
          </a:xfrm>
        </p:spPr>
        <p:txBody>
          <a:bodyPr/>
          <a:lstStyle/>
          <a:p>
            <a:endParaRPr lang="en-GB" dirty="0"/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Le professeur note le titre de la leçon </a:t>
            </a:r>
            <a:r>
              <a:rPr kumimoji="0" lang="fr-FR" sz="1800" b="1" i="1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: </a:t>
            </a:r>
            <a:r>
              <a:rPr kumimoji="0" lang="ro-RO" sz="1800" b="1" i="1" u="sng" strike="noStrike" kern="1200" cap="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La </a:t>
            </a:r>
            <a:r>
              <a:rPr kumimoji="0" lang="ro-RO" sz="1800" b="1" i="1" u="sng" strike="noStrike" kern="1200" cap="all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nature</a:t>
            </a:r>
            <a:r>
              <a:rPr kumimoji="0" lang="ro-RO" sz="1800" b="1" i="1" u="sng" strike="noStrike" kern="1200" cap="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o-RO" sz="1800" b="1" i="1" u="sng" strike="noStrike" kern="1200" cap="all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dépend</a:t>
            </a:r>
            <a:r>
              <a:rPr kumimoji="0" lang="ro-RO" sz="1800" b="1" i="1" u="sng" strike="noStrike" kern="1200" cap="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de nous! </a:t>
            </a:r>
            <a:r>
              <a:rPr kumimoji="0" lang="ro-RO" sz="1800" b="1" i="1" u="sng" strike="noStrike" kern="1200" cap="all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Soyons</a:t>
            </a:r>
            <a:r>
              <a:rPr kumimoji="0" lang="ro-RO" sz="1800" b="1" i="1" u="sng" strike="noStrike" kern="1200" cap="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</a:t>
            </a:r>
            <a:r>
              <a:rPr kumimoji="0" lang="ro-RO" sz="1800" b="1" i="1" u="sng" strike="noStrike" kern="1200" cap="all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écolos</a:t>
            </a:r>
            <a:r>
              <a:rPr kumimoji="0" lang="ro-RO" sz="1800" b="1" i="1" u="sng" strike="noStrike" kern="1200" cap="all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! </a:t>
            </a:r>
            <a:r>
              <a:rPr kumimoji="0" lang="fr-FR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et présente les objectifs.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partage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aux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élèves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l’aide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TBI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présentation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ppt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sur le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vocabulaire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l’écologie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ro-RO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buFont typeface="Arial" panose="020B0604020202020204" pitchFamily="34" charset="0"/>
              <a:buChar char="•"/>
              <a:tabLst/>
              <a:defRPr/>
            </a:pP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L’écologie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étudie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relations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êtres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vivants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leur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environnement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conditions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vie sur la </a:t>
            </a:r>
            <a:r>
              <a:rPr kumimoji="0" lang="ro-RO" sz="18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planète</a:t>
            </a:r>
            <a:r>
              <a:rPr kumimoji="0" lang="ro-RO" sz="18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GB" sz="18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l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32D91"/>
              </a:buClr>
              <a:buSzPct val="160000"/>
              <a:tabLst/>
              <a:defRPr/>
            </a:pPr>
            <a:endParaRPr kumimoji="0" lang="ro-RO" sz="1600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5" name="Substituent imagine 4">
            <a:extLst>
              <a:ext uri="{FF2B5EF4-FFF2-40B4-BE49-F238E27FC236}">
                <a16:creationId xmlns:a16="http://schemas.microsoft.com/office/drawing/2014/main" id="{4B86C833-163A-13A9-7761-240A149748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90371" y="0"/>
            <a:ext cx="4490137" cy="5071533"/>
          </a:xfrm>
        </p:spPr>
      </p:sp>
      <p:pic>
        <p:nvPicPr>
          <p:cNvPr id="6" name="Substituent conținut 7">
            <a:extLst>
              <a:ext uri="{FF2B5EF4-FFF2-40B4-BE49-F238E27FC236}">
                <a16:creationId xmlns:a16="http://schemas.microsoft.com/office/drawing/2014/main" id="{6B96381B-95CA-D51D-45B4-0E506B104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0371" y="0"/>
            <a:ext cx="4490137" cy="507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852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1224ADB7-69D5-5B88-FEA6-37CB0E7535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289931"/>
            <a:ext cx="4521819" cy="4792754"/>
          </a:xfrm>
        </p:spPr>
        <p:txBody>
          <a:bodyPr>
            <a:normAutofit/>
          </a:bodyPr>
          <a:lstStyle/>
          <a:p>
            <a:endParaRPr lang="en-GB" dirty="0"/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r>
              <a:rPr lang="ro-RO" sz="18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solutions</a:t>
            </a:r>
            <a:r>
              <a:rPr lang="ro-RO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</a:t>
            </a:r>
            <a:r>
              <a:rPr lang="ro-RO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réduire</a:t>
            </a:r>
            <a:r>
              <a:rPr lang="ro-RO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</a:t>
            </a:r>
            <a:r>
              <a:rPr lang="ro-RO" sz="1800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pollution</a:t>
            </a:r>
            <a:r>
              <a:rPr lang="ro-RO" sz="1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:</a:t>
            </a:r>
            <a:endParaRPr lang="ro-RO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sélectif ou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recycler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(le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plastique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verre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métal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le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papier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pas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gaspiller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ressources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: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l’eau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l’électricité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Employer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énergie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éolienne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panneaux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solaires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sp>
        <p:nvSpPr>
          <p:cNvPr id="5" name="Substituent imagine 4">
            <a:extLst>
              <a:ext uri="{FF2B5EF4-FFF2-40B4-BE49-F238E27FC236}">
                <a16:creationId xmlns:a16="http://schemas.microsoft.com/office/drawing/2014/main" id="{0E657AEA-882F-DFB2-FD67-DC2FBD17F0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273" y="0"/>
            <a:ext cx="5382235" cy="5071533"/>
          </a:xfrm>
        </p:spPr>
      </p:sp>
      <p:pic>
        <p:nvPicPr>
          <p:cNvPr id="3" name="Substituent conținut 1">
            <a:extLst>
              <a:ext uri="{FF2B5EF4-FFF2-40B4-BE49-F238E27FC236}">
                <a16:creationId xmlns:a16="http://schemas.microsoft.com/office/drawing/2014/main" id="{79DF41E8-EC6D-EBDE-433D-970EFE074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274" y="64339"/>
            <a:ext cx="2798956" cy="2756919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D1F53C12-EC13-9D55-F7B1-EFCDE3CBB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230" y="64340"/>
            <a:ext cx="2583278" cy="2756918"/>
          </a:xfrm>
          <a:prstGeom prst="rect">
            <a:avLst/>
          </a:prstGeom>
        </p:spPr>
      </p:pic>
      <p:pic>
        <p:nvPicPr>
          <p:cNvPr id="7" name="Imagine 6">
            <a:extLst>
              <a:ext uri="{FF2B5EF4-FFF2-40B4-BE49-F238E27FC236}">
                <a16:creationId xmlns:a16="http://schemas.microsoft.com/office/drawing/2014/main" id="{9D3C51A8-4087-15C8-065A-C6592143F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9785" y="2718330"/>
            <a:ext cx="5382235" cy="235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69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9A3515F6-0596-5856-4044-A5E21671B3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223024"/>
            <a:ext cx="3765143" cy="4848509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Employer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l’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énergie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éolienne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panneaux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solaire</a:t>
            </a:r>
            <a:r>
              <a:rPr lang="en-GB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déplacer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pied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ou à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vélo</a:t>
            </a: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Employer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voitures</a:t>
            </a:r>
            <a:r>
              <a:rPr lang="ro-RO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électriques</a:t>
            </a:r>
            <a:endParaRPr lang="ro-R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o-R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sp>
        <p:nvSpPr>
          <p:cNvPr id="5" name="Substituent imagine 4">
            <a:extLst>
              <a:ext uri="{FF2B5EF4-FFF2-40B4-BE49-F238E27FC236}">
                <a16:creationId xmlns:a16="http://schemas.microsoft.com/office/drawing/2014/main" id="{DBEDF050-074A-79AB-8AEB-55AB25C3DB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29200" y="0"/>
            <a:ext cx="6051308" cy="5071533"/>
          </a:xfrm>
        </p:spPr>
      </p:sp>
      <p:pic>
        <p:nvPicPr>
          <p:cNvPr id="3" name="Substituent conținut 5">
            <a:extLst>
              <a:ext uri="{FF2B5EF4-FFF2-40B4-BE49-F238E27FC236}">
                <a16:creationId xmlns:a16="http://schemas.microsoft.com/office/drawing/2014/main" id="{AACFCBDD-539D-5B7A-F8E7-6C62B8523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373" y="-267629"/>
            <a:ext cx="3765143" cy="3334213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6F23C6E0-A628-9FC9-0D51-835F83FE1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7045" y="1"/>
            <a:ext cx="2927290" cy="2810106"/>
          </a:xfrm>
          <a:prstGeom prst="rect">
            <a:avLst/>
          </a:prstGeom>
        </p:spPr>
      </p:pic>
      <p:pic>
        <p:nvPicPr>
          <p:cNvPr id="7" name="Substituent conținut 1">
            <a:extLst>
              <a:ext uri="{FF2B5EF4-FFF2-40B4-BE49-F238E27FC236}">
                <a16:creationId xmlns:a16="http://schemas.microsoft.com/office/drawing/2014/main" id="{BDDCB956-9AC0-9868-11CF-A862EEB117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810106"/>
            <a:ext cx="3337845" cy="2529055"/>
          </a:xfrm>
          <a:prstGeom prst="rect">
            <a:avLst/>
          </a:prstGeom>
        </p:spPr>
      </p:pic>
      <p:pic>
        <p:nvPicPr>
          <p:cNvPr id="8" name="Substituent conținut 1">
            <a:extLst>
              <a:ext uri="{FF2B5EF4-FFF2-40B4-BE49-F238E27FC236}">
                <a16:creationId xmlns:a16="http://schemas.microsoft.com/office/drawing/2014/main" id="{7BD08130-4F44-43B7-6713-909781CA1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5356" y="2804210"/>
            <a:ext cx="3008979" cy="252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90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2FCA4A1C-8835-72EE-3287-3420201D13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245328"/>
            <a:ext cx="3919653" cy="4826206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en-GB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pas </a:t>
            </a:r>
            <a:r>
              <a:rPr lang="ro-RO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jeter</a:t>
            </a:r>
            <a:r>
              <a:rPr lang="ro-RO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ordures</a:t>
            </a:r>
            <a:r>
              <a:rPr lang="ro-RO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dans la </a:t>
            </a:r>
            <a:r>
              <a:rPr lang="ro-RO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nature</a:t>
            </a:r>
            <a:endParaRPr lang="en-GB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o-RO" dirty="0"/>
          </a:p>
        </p:txBody>
      </p:sp>
      <p:sp>
        <p:nvSpPr>
          <p:cNvPr id="5" name="Substituent imagine 4">
            <a:extLst>
              <a:ext uri="{FF2B5EF4-FFF2-40B4-BE49-F238E27FC236}">
                <a16:creationId xmlns:a16="http://schemas.microsoft.com/office/drawing/2014/main" id="{5C883E31-EFE1-0A7E-BF06-E6349A64DB6A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pic>
        <p:nvPicPr>
          <p:cNvPr id="3" name="Substituent conținut 5">
            <a:extLst>
              <a:ext uri="{FF2B5EF4-FFF2-40B4-BE49-F238E27FC236}">
                <a16:creationId xmlns:a16="http://schemas.microsoft.com/office/drawing/2014/main" id="{9BA757E3-5E9D-F418-833C-B958312E8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639" y="89210"/>
            <a:ext cx="6644161" cy="2676293"/>
          </a:xfrm>
          <a:prstGeom prst="rect">
            <a:avLst/>
          </a:prstGeom>
        </p:spPr>
      </p:pic>
      <p:pic>
        <p:nvPicPr>
          <p:cNvPr id="6" name="Imagine 5">
            <a:extLst>
              <a:ext uri="{FF2B5EF4-FFF2-40B4-BE49-F238E27FC236}">
                <a16:creationId xmlns:a16="http://schemas.microsoft.com/office/drawing/2014/main" id="{4CFBCF68-3B00-C1ED-E373-AECC59C2B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639" y="2765504"/>
            <a:ext cx="6644161" cy="262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188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CECA1DAC-9A5A-6B9A-AC7C-121E8C2DD5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345688"/>
            <a:ext cx="3061009" cy="472584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Faire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courses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avec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 sac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réutilisable</a:t>
            </a: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o-RO" dirty="0"/>
          </a:p>
        </p:txBody>
      </p:sp>
      <p:sp>
        <p:nvSpPr>
          <p:cNvPr id="5" name="Substituent imagine 4">
            <a:extLst>
              <a:ext uri="{FF2B5EF4-FFF2-40B4-BE49-F238E27FC236}">
                <a16:creationId xmlns:a16="http://schemas.microsoft.com/office/drawing/2014/main" id="{A00A31D6-6786-175D-C1ED-2A08198169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188927" y="0"/>
            <a:ext cx="4891581" cy="5071533"/>
          </a:xfrm>
        </p:spPr>
      </p:sp>
      <p:pic>
        <p:nvPicPr>
          <p:cNvPr id="3" name="Substituent conținut 6">
            <a:extLst>
              <a:ext uri="{FF2B5EF4-FFF2-40B4-BE49-F238E27FC236}">
                <a16:creationId xmlns:a16="http://schemas.microsoft.com/office/drawing/2014/main" id="{447C81BE-CB1A-FDEB-E007-4EBA9FBECD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4616" y="20653"/>
            <a:ext cx="4225692" cy="5050880"/>
          </a:xfrm>
          <a:prstGeom prst="rect">
            <a:avLst/>
          </a:prstGeom>
        </p:spPr>
      </p:pic>
      <p:pic>
        <p:nvPicPr>
          <p:cNvPr id="2" name="Imagine 1">
            <a:extLst>
              <a:ext uri="{FF2B5EF4-FFF2-40B4-BE49-F238E27FC236}">
                <a16:creationId xmlns:a16="http://schemas.microsoft.com/office/drawing/2014/main" id="{C21EA6E6-8215-E79A-74BC-D754B6161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585" y="2207786"/>
            <a:ext cx="4772721" cy="2863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896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849DC9ED-BF5A-EBBF-0A08-62B832C72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434898"/>
            <a:ext cx="5153633" cy="4636635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GB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Prendre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part à des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actions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écologiques</a:t>
            </a: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endParaRPr lang="en-GB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o-RO" dirty="0"/>
          </a:p>
        </p:txBody>
      </p:sp>
      <p:sp>
        <p:nvSpPr>
          <p:cNvPr id="5" name="Substituent imagine 4">
            <a:extLst>
              <a:ext uri="{FF2B5EF4-FFF2-40B4-BE49-F238E27FC236}">
                <a16:creationId xmlns:a16="http://schemas.microsoft.com/office/drawing/2014/main" id="{4A5B2E10-E9AD-67D2-B3D4-1DA461C10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943600" y="0"/>
            <a:ext cx="5136908" cy="5071533"/>
          </a:xfrm>
        </p:spPr>
      </p:sp>
      <p:pic>
        <p:nvPicPr>
          <p:cNvPr id="3" name="Substituent conținut 8">
            <a:extLst>
              <a:ext uri="{FF2B5EF4-FFF2-40B4-BE49-F238E27FC236}">
                <a16:creationId xmlns:a16="http://schemas.microsoft.com/office/drawing/2014/main" id="{34DCFB60-C43B-0966-F901-695F68F955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9" y="122663"/>
            <a:ext cx="5241073" cy="656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9651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CF6BF997-4F2F-6498-7AF3-4E3EAFCA4B52}"/>
              </a:ext>
            </a:extLst>
          </p:cNvPr>
          <p:cNvSpPr>
            <a:spLocks noGrp="1"/>
          </p:cNvSpPr>
          <p:nvPr>
            <p:ph type="pic" idx="1"/>
          </p:nvPr>
        </p:nvSpPr>
        <p:spPr/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FA76D99-54F1-FA40-68C9-496192451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301084"/>
            <a:ext cx="6345301" cy="4770450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  <a:buNone/>
            </a:pPr>
            <a:endParaRPr lang="en-GB" sz="1800" i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  <a:buNone/>
            </a:pPr>
            <a:r>
              <a:rPr kumimoji="0" lang="en-GB" sz="18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sz="1800" b="1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Activité</a:t>
            </a:r>
            <a:r>
              <a:rPr kumimoji="0" lang="ro-RO" sz="18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sz="18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  <a:buNone/>
            </a:pPr>
            <a:br>
              <a:rPr kumimoji="0" lang="en-GB" sz="1800" b="1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transforme</a:t>
            </a:r>
            <a:r>
              <a:rPr lang="en-GB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verbes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l’infinitif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à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l’impératif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présent</a:t>
            </a:r>
            <a:r>
              <a:rPr lang="ro-RO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ro-RO" sz="16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  <a:buNone/>
            </a:pP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o-RO" sz="18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Fais</a:t>
            </a:r>
            <a:r>
              <a:rPr lang="ro-RO" sz="18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ro-RO" sz="1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tri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sélectif!</a:t>
            </a:r>
            <a:endParaRPr lang="ro-RO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  <a:buNone/>
            </a:pP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o-RO" sz="18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Prenons</a:t>
            </a:r>
            <a:r>
              <a:rPr lang="ro-RO" sz="18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part 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à des </a:t>
            </a:r>
            <a:r>
              <a:rPr lang="ro-RO" sz="1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actions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écologiques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ro-RO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l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ro-RO" sz="18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 </a:t>
            </a:r>
            <a:r>
              <a:rPr lang="ro-RO" sz="1800" i="1" dirty="0" err="1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jettez</a:t>
            </a:r>
            <a:r>
              <a:rPr lang="ro-RO" sz="1800" i="1" dirty="0">
                <a:solidFill>
                  <a:schemeClr val="accent4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pas </a:t>
            </a:r>
            <a:r>
              <a:rPr lang="ro-RO" sz="1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1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déchets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dans la </a:t>
            </a:r>
            <a:r>
              <a:rPr lang="ro-RO" sz="1800" i="1" dirty="0" err="1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nature</a:t>
            </a:r>
            <a:r>
              <a:rPr lang="ro-RO" sz="1800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GB" sz="1800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endParaRPr lang="ro-RO" sz="1600" dirty="0">
              <a:solidFill>
                <a:srgbClr val="00B05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On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fait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la mise en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commun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ro-RO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réponses</a:t>
            </a:r>
            <a:r>
              <a:rPr lang="ro-RO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o-RO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o-RO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02D5FCF7-B908-C17B-971C-1B11169B9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0956" y="815202"/>
            <a:ext cx="3869473" cy="507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102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5816CA0-F6F4-E385-9AAD-34D726BAB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" y="245328"/>
            <a:ext cx="10275850" cy="5051502"/>
          </a:xfrm>
        </p:spPr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en-GB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o-RO" sz="20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Activité</a:t>
            </a:r>
            <a:r>
              <a:rPr lang="ro-RO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br>
              <a:rPr lang="en-GB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20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o-R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professeur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propose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jeu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ligne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sur la </a:t>
            </a:r>
            <a:r>
              <a:rPr lang="en-GB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plateforme</a:t>
            </a:r>
            <a: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plickers</a:t>
            </a:r>
            <a: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fixer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nouvelles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acquisitions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en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donnant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exemples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d’actions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concrètes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qu’on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fait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pour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préserver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l’environnement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b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3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Link:</a:t>
            </a:r>
            <a:b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fr-FR" sz="1600" dirty="0">
                <a:hlinkClick r:id="rId2"/>
              </a:rPr>
              <a:t>La nature dépend de nous! Soyons écolos! – </a:t>
            </a:r>
            <a:r>
              <a:rPr lang="fr-FR" sz="1600" dirty="0" err="1">
                <a:hlinkClick r:id="rId2"/>
              </a:rPr>
              <a:t>Plickers</a:t>
            </a:r>
            <a:br>
              <a:rPr lang="fr-FR" sz="1050" dirty="0"/>
            </a:br>
            <a:br>
              <a:rPr lang="ro-R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</a:t>
            </a:r>
            <a:r>
              <a:rPr lang="en-GB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jette</a:t>
            </a:r>
            <a: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les d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en-GB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chets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dans la </a:t>
            </a:r>
            <a:r>
              <a:rPr lang="en-GB" sz="20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poubelle</a:t>
            </a: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20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choisis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des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produits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en vrac.</a:t>
            </a:r>
            <a:b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o-RO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Pour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faire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toilette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je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prends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une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o-RO" sz="2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douche</a:t>
            </a:r>
            <a:r>
              <a:rPr lang="ro-RO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br>
              <a:rPr lang="en-GB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</a:br>
            <a:endParaRPr lang="ro-RO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4403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179EA84F-D4A8-8651-0BB4-CE47CB0175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412596"/>
            <a:ext cx="10164336" cy="4658938"/>
          </a:xfrm>
        </p:spPr>
        <p:txBody>
          <a:bodyPr/>
          <a:lstStyle/>
          <a:p>
            <a:endParaRPr lang="ro-RO"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4DC96C77-B95E-8892-3446-2702FAFBD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52" y="412596"/>
            <a:ext cx="10794380" cy="501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912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E8FECD37-8214-3759-A721-ECBCE2B3C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501806"/>
            <a:ext cx="9774043" cy="4569728"/>
          </a:xfrm>
        </p:spPr>
        <p:txBody>
          <a:bodyPr/>
          <a:lstStyle/>
          <a:p>
            <a:endParaRPr lang="ro-RO"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6AA66D02-F6B1-F192-566C-2CE266782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9" y="334537"/>
            <a:ext cx="10694019" cy="510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853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6999041-EC25-9A5A-869C-1756702EA8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412596"/>
            <a:ext cx="9785194" cy="4658938"/>
          </a:xfrm>
        </p:spPr>
        <p:txBody>
          <a:bodyPr/>
          <a:lstStyle/>
          <a:p>
            <a:endParaRPr lang="ro-RO" dirty="0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3B5D8DD8-F995-E9C5-DC50-EBD18274B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13" y="278781"/>
            <a:ext cx="5527288" cy="5084956"/>
          </a:xfrm>
          <a:prstGeom prst="rect">
            <a:avLst/>
          </a:prstGeom>
        </p:spPr>
      </p:pic>
      <p:pic>
        <p:nvPicPr>
          <p:cNvPr id="8" name="Imagine 7">
            <a:extLst>
              <a:ext uri="{FF2B5EF4-FFF2-40B4-BE49-F238E27FC236}">
                <a16:creationId xmlns:a16="http://schemas.microsoft.com/office/drawing/2014/main" id="{51B72A75-D8B4-AC5B-3429-BB30F12839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78781"/>
            <a:ext cx="5527287" cy="508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632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EA642BAA-535E-0192-CDED-BEB45733A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1" y="390294"/>
            <a:ext cx="8525106" cy="4681240"/>
          </a:xfrm>
        </p:spPr>
        <p:txBody>
          <a:bodyPr/>
          <a:lstStyle/>
          <a:p>
            <a:pPr algn="l">
              <a:buNone/>
            </a:pPr>
            <a:r>
              <a:rPr lang="fr-FR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 Nova" panose="020B0504020202020204" pitchFamily="34" charset="0"/>
              </a:rPr>
              <a:t>                                    </a:t>
            </a:r>
            <a:r>
              <a:rPr lang="fr-FR" sz="1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 Nova" panose="020B0504020202020204" pitchFamily="34" charset="0"/>
              </a:rPr>
              <a:t>evaluation</a:t>
            </a:r>
            <a:endParaRPr lang="fr-FR" sz="18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Arial Nova" panose="020B0504020202020204" pitchFamily="34" charset="0"/>
            </a:endParaRPr>
          </a:p>
          <a:p>
            <a:pPr algn="l">
              <a:buNone/>
            </a:pPr>
            <a:endParaRPr lang="ro-RO" sz="1800" b="1" dirty="0">
              <a:solidFill>
                <a:srgbClr val="000000"/>
              </a:solidFill>
              <a:effectLst/>
              <a:latin typeface="Arial Nova" panose="020B0504020202020204" pitchFamily="34" charset="0"/>
              <a:ea typeface="Calibri" panose="020F0502020204030204" pitchFamily="34" charset="0"/>
              <a:cs typeface="Arial Nova" panose="020B0504020202020204" pitchFamily="34" charset="0"/>
            </a:endParaRPr>
          </a:p>
          <a:p>
            <a:pPr algn="l">
              <a:buNone/>
            </a:pPr>
            <a:r>
              <a:rPr lang="fr-F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 Nova" panose="020B0504020202020204" pitchFamily="34" charset="0"/>
              </a:rPr>
              <a:t> Donne trois « petites choses » que tu peux faire au quotidien à la maison et à l’école pour préserver la nature. </a:t>
            </a:r>
          </a:p>
          <a:p>
            <a:pPr algn="l">
              <a:buNone/>
            </a:pPr>
            <a:endParaRPr lang="ro-RO" sz="1800" dirty="0">
              <a:solidFill>
                <a:srgbClr val="000000"/>
              </a:solidFill>
              <a:effectLst/>
              <a:latin typeface="Arial Nova" panose="020B0504020202020204" pitchFamily="34" charset="0"/>
              <a:ea typeface="Calibri" panose="020F0502020204030204" pitchFamily="34" charset="0"/>
              <a:cs typeface="Arial Nova" panose="020B0504020202020204" pitchFamily="34" charset="0"/>
            </a:endParaRPr>
          </a:p>
          <a:p>
            <a:endParaRPr lang="ro-RO" dirty="0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49B9F555-19C7-71DA-4DB5-82A1B118D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682615"/>
              </p:ext>
            </p:extLst>
          </p:nvPr>
        </p:nvGraphicFramePr>
        <p:xfrm>
          <a:off x="685801" y="2542478"/>
          <a:ext cx="8525105" cy="288816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8525105">
                  <a:extLst>
                    <a:ext uri="{9D8B030D-6E8A-4147-A177-3AD203B41FA5}">
                      <a16:colId xmlns:a16="http://schemas.microsoft.com/office/drawing/2014/main" val="2713454426"/>
                    </a:ext>
                  </a:extLst>
                </a:gridCol>
              </a:tblGrid>
              <a:tr h="7575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3 petites choses que tu peux faire à la maison et</a:t>
                      </a: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Arial Nova" panose="020B0504020202020204" pitchFamily="34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 </a:t>
                      </a:r>
                      <a:r>
                        <a:rPr lang="fr-FR" sz="18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à l’école:</a:t>
                      </a:r>
                      <a:endParaRPr lang="ro-RO" sz="1800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  <a:ea typeface="Calibri" panose="020F0502020204030204" pitchFamily="34" charset="0"/>
                        <a:cs typeface="Arial Nova" panose="020B05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b="1" dirty="0">
                          <a:solidFill>
                            <a:srgbClr val="008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 </a:t>
                      </a:r>
                      <a:endParaRPr lang="ro-RO" sz="1800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  <a:ea typeface="Calibri" panose="020F0502020204030204" pitchFamily="34" charset="0"/>
                        <a:cs typeface="Arial Nova" panose="020B05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4873110"/>
                  </a:ext>
                </a:extLst>
              </a:tr>
              <a:tr h="21306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 </a:t>
                      </a:r>
                      <a:endParaRPr lang="ro-RO" sz="1800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  <a:ea typeface="Calibri" panose="020F0502020204030204" pitchFamily="34" charset="0"/>
                        <a:cs typeface="Arial Nova" panose="020B05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- </a:t>
                      </a:r>
                      <a:r>
                        <a:rPr lang="fr-FR" sz="1800" b="1" dirty="0">
                          <a:solidFill>
                            <a:srgbClr val="212529"/>
                          </a:solidFill>
                          <a:effectLst/>
                          <a:latin typeface="Arial Nova" panose="020B0504020202020204" pitchFamily="34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éteindre les lumières</a:t>
                      </a:r>
                      <a:r>
                        <a:rPr lang="fr-FR" sz="1800" dirty="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 inutiles</a:t>
                      </a:r>
                      <a:endParaRPr lang="ro-RO" sz="1800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  <a:ea typeface="Calibri" panose="020F0502020204030204" pitchFamily="34" charset="0"/>
                        <a:cs typeface="Arial Nova" panose="020B05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- ne pas jeter les ordures au hasard, mais à la poubelle</a:t>
                      </a:r>
                      <a:endParaRPr lang="ro-RO" sz="1800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  <a:ea typeface="Calibri" panose="020F0502020204030204" pitchFamily="34" charset="0"/>
                        <a:cs typeface="Arial Nova" panose="020B05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- </a:t>
                      </a:r>
                      <a:r>
                        <a:rPr lang="fr-FR" sz="1800" b="1" dirty="0">
                          <a:solidFill>
                            <a:srgbClr val="212529"/>
                          </a:solidFill>
                          <a:effectLst/>
                          <a:latin typeface="Arial Nova" panose="020B0504020202020204" pitchFamily="34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ne pas laisser l’eau couler</a:t>
                      </a:r>
                      <a:r>
                        <a:rPr lang="fr-FR" sz="1800" dirty="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 inutilement : prendre une douche plutôt qu’un bain   </a:t>
                      </a:r>
                      <a:endParaRPr lang="ro-RO" sz="1800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  <a:ea typeface="Calibri" panose="020F0502020204030204" pitchFamily="34" charset="0"/>
                        <a:cs typeface="Arial Nova" panose="020B05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fr-FR" sz="1800" dirty="0">
                          <a:solidFill>
                            <a:srgbClr val="212529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Arial Nova" panose="020B0504020202020204" pitchFamily="34" charset="0"/>
                        </a:rPr>
                        <a:t>     </a:t>
                      </a:r>
                      <a:endParaRPr lang="ro-RO" sz="1800" dirty="0">
                        <a:solidFill>
                          <a:srgbClr val="000000"/>
                        </a:solidFill>
                        <a:effectLst/>
                        <a:latin typeface="Arial Nova" panose="020B0504020202020204" pitchFamily="34" charset="0"/>
                        <a:ea typeface="Calibri" panose="020F0502020204030204" pitchFamily="34" charset="0"/>
                        <a:cs typeface="Arial Nova" panose="020B05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2084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73391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veniment principal">
  <a:themeElements>
    <a:clrScheme name="Roșu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Eveniment principal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veniment principa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CF823853-53CC-4249-AEDB-2EA9F718B2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TM04033927[[fn=Eveniment principal]]</Template>
  <TotalTime>602</TotalTime>
  <Words>975</Words>
  <Application>Microsoft Office PowerPoint</Application>
  <PresentationFormat>Ecran lat</PresentationFormat>
  <Paragraphs>123</Paragraphs>
  <Slides>21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7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21</vt:i4>
      </vt:variant>
    </vt:vector>
  </HeadingPairs>
  <TitlesOfParts>
    <vt:vector size="29" baseType="lpstr">
      <vt:lpstr>Arial</vt:lpstr>
      <vt:lpstr>Arial Nova</vt:lpstr>
      <vt:lpstr>Calibri</vt:lpstr>
      <vt:lpstr>Impact</vt:lpstr>
      <vt:lpstr>Symbol</vt:lpstr>
      <vt:lpstr>Times New Roman</vt:lpstr>
      <vt:lpstr>Wingdings</vt:lpstr>
      <vt:lpstr>Eveniment principal</vt:lpstr>
      <vt:lpstr>Projet didactique</vt:lpstr>
      <vt:lpstr> </vt:lpstr>
      <vt:lpstr>                     Compétences générales : </vt:lpstr>
      <vt:lpstr>Compétences spécifiques visées :  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                                          Activité 2   Le professeur propose un jeu en ligne sur la plateforme plickers pour fixer les nouvelles acquisitions, en donnant des exemples d’actions concrètes qu’on fait pour préserver l’environnement: Link: La nature dépend de nous! Soyons écolos! – Plickers  - Je jette les déchets dans la poubelle.  - Je choisis des produits en vrac.  - Pour faire ma toilette, je prends une douche. </vt:lpstr>
      <vt:lpstr>Prezentare PowerPoint</vt:lpstr>
      <vt:lpstr>Prezentare PowerPoint</vt:lpstr>
      <vt:lpstr>Prezentare PowerPoint</vt:lpstr>
      <vt:lpstr>Prezentare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Dorina Budau</dc:creator>
  <cp:lastModifiedBy>Daniela Barbu</cp:lastModifiedBy>
  <cp:revision>7</cp:revision>
  <dcterms:created xsi:type="dcterms:W3CDTF">2025-06-02T17:22:15Z</dcterms:created>
  <dcterms:modified xsi:type="dcterms:W3CDTF">2025-06-25T04:29:01Z</dcterms:modified>
</cp:coreProperties>
</file>